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85" r:id="rId4"/>
    <p:sldId id="283" r:id="rId5"/>
    <p:sldId id="290" r:id="rId6"/>
    <p:sldId id="259" r:id="rId7"/>
    <p:sldId id="260" r:id="rId8"/>
    <p:sldId id="261" r:id="rId9"/>
    <p:sldId id="288" r:id="rId10"/>
    <p:sldId id="262" r:id="rId11"/>
    <p:sldId id="264" r:id="rId12"/>
    <p:sldId id="265" r:id="rId13"/>
    <p:sldId id="266" r:id="rId14"/>
    <p:sldId id="267" r:id="rId15"/>
    <p:sldId id="268" r:id="rId16"/>
    <p:sldId id="270" r:id="rId17"/>
    <p:sldId id="271" r:id="rId18"/>
    <p:sldId id="272" r:id="rId19"/>
    <p:sldId id="273" r:id="rId20"/>
    <p:sldId id="274" r:id="rId21"/>
    <p:sldId id="275" r:id="rId22"/>
    <p:sldId id="278" r:id="rId23"/>
    <p:sldId id="281" r:id="rId24"/>
    <p:sldId id="286" r:id="rId25"/>
    <p:sldId id="287"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EAF9386C-E43C-4349-B2B5-3F4DB3135709}" type="datetimeFigureOut">
              <a:rPr lang="tr-TR" smtClean="0"/>
              <a:pPr/>
              <a:t>01.01.2002</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A39FB8A-B048-4853-ACD6-2A6F6699AE5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AF9386C-E43C-4349-B2B5-3F4DB3135709}" type="datetimeFigureOut">
              <a:rPr lang="tr-TR" smtClean="0"/>
              <a:pPr/>
              <a:t>01.01.2002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A39FB8A-B048-4853-ACD6-2A6F6699AE5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AF9386C-E43C-4349-B2B5-3F4DB3135709}" type="datetimeFigureOut">
              <a:rPr lang="tr-TR" smtClean="0"/>
              <a:pPr/>
              <a:t>01.01.2002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A39FB8A-B048-4853-ACD6-2A6F6699AE5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AF9386C-E43C-4349-B2B5-3F4DB3135709}" type="datetimeFigureOut">
              <a:rPr lang="tr-TR" smtClean="0"/>
              <a:pPr/>
              <a:t>01.01.2002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A39FB8A-B048-4853-ACD6-2A6F6699AE5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EAF9386C-E43C-4349-B2B5-3F4DB3135709}" type="datetimeFigureOut">
              <a:rPr lang="tr-TR" smtClean="0"/>
              <a:pPr/>
              <a:t>01.01.2002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A39FB8A-B048-4853-ACD6-2A6F6699AE5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AF9386C-E43C-4349-B2B5-3F4DB3135709}" type="datetimeFigureOut">
              <a:rPr lang="tr-TR" smtClean="0"/>
              <a:pPr/>
              <a:t>01.01.2002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A39FB8A-B048-4853-ACD6-2A6F6699AE5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EAF9386C-E43C-4349-B2B5-3F4DB3135709}" type="datetimeFigureOut">
              <a:rPr lang="tr-TR" smtClean="0"/>
              <a:pPr/>
              <a:t>01.01.2002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A39FB8A-B048-4853-ACD6-2A6F6699AE5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EAF9386C-E43C-4349-B2B5-3F4DB3135709}" type="datetimeFigureOut">
              <a:rPr lang="tr-TR" smtClean="0"/>
              <a:pPr/>
              <a:t>01.01.2002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A39FB8A-B048-4853-ACD6-2A6F6699AE5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AF9386C-E43C-4349-B2B5-3F4DB3135709}" type="datetimeFigureOut">
              <a:rPr lang="tr-TR" smtClean="0"/>
              <a:pPr/>
              <a:t>01.01.2002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A39FB8A-B048-4853-ACD6-2A6F6699AE5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AF9386C-E43C-4349-B2B5-3F4DB3135709}" type="datetimeFigureOut">
              <a:rPr lang="tr-TR" smtClean="0"/>
              <a:pPr/>
              <a:t>01.01.2002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A39FB8A-B048-4853-ACD6-2A6F6699AE5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EAF9386C-E43C-4349-B2B5-3F4DB3135709}" type="datetimeFigureOut">
              <a:rPr lang="tr-TR" smtClean="0"/>
              <a:pPr/>
              <a:t>01.01.2002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A39FB8A-B048-4853-ACD6-2A6F6699AE55}"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AF9386C-E43C-4349-B2B5-3F4DB3135709}" type="datetimeFigureOut">
              <a:rPr lang="tr-TR" smtClean="0"/>
              <a:pPr/>
              <a:t>01.01.2002</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A39FB8A-B048-4853-ACD6-2A6F6699AE55}"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dirty="0" smtClean="0"/>
              <a:t>SÖĞÜTLÜ ÇOK PROGRAMLI LİSESİ</a:t>
            </a:r>
            <a:endParaRPr lang="tr-TR" b="1" dirty="0"/>
          </a:p>
        </p:txBody>
      </p:sp>
      <p:sp>
        <p:nvSpPr>
          <p:cNvPr id="3" name="2 Alt Başlık"/>
          <p:cNvSpPr>
            <a:spLocks noGrp="1"/>
          </p:cNvSpPr>
          <p:nvPr>
            <p:ph type="subTitle" idx="1"/>
          </p:nvPr>
        </p:nvSpPr>
        <p:spPr/>
        <p:txBody>
          <a:bodyPr/>
          <a:lstStyle/>
          <a:p>
            <a:r>
              <a:rPr lang="tr-TR" b="1" dirty="0" smtClean="0">
                <a:solidFill>
                  <a:schemeClr val="tx1"/>
                </a:solidFill>
              </a:rPr>
              <a:t>AYHAN CANCA</a:t>
            </a:r>
          </a:p>
          <a:p>
            <a:r>
              <a:rPr lang="tr-TR" sz="2400" dirty="0" smtClean="0">
                <a:solidFill>
                  <a:schemeClr val="tx1"/>
                </a:solidFill>
              </a:rPr>
              <a:t>REHBER ÖĞRETMEN</a:t>
            </a:r>
            <a:endParaRPr lang="tr-TR" sz="24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928670"/>
            <a:ext cx="8229600" cy="1143000"/>
          </a:xfrm>
        </p:spPr>
        <p:txBody>
          <a:bodyPr>
            <a:normAutofit fontScale="90000"/>
          </a:bodyPr>
          <a:lstStyle/>
          <a:p>
            <a:r>
              <a:rPr lang="tr-TR" b="1" dirty="0" smtClean="0"/>
              <a:t>Ergenliğin Tutum ve Davranışlar </a:t>
            </a:r>
            <a:r>
              <a:rPr lang="tr-TR" b="1" dirty="0"/>
              <a:t>Ü</a:t>
            </a:r>
            <a:r>
              <a:rPr lang="tr-TR" b="1" dirty="0" smtClean="0"/>
              <a:t>zerindeki </a:t>
            </a:r>
            <a:r>
              <a:rPr lang="tr-TR" b="1" dirty="0"/>
              <a:t>G</a:t>
            </a:r>
            <a:r>
              <a:rPr lang="tr-TR" b="1" dirty="0" smtClean="0"/>
              <a:t>enel </a:t>
            </a:r>
            <a:r>
              <a:rPr lang="tr-TR" b="1" dirty="0"/>
              <a:t>E</a:t>
            </a:r>
            <a:r>
              <a:rPr lang="tr-TR" b="1" dirty="0" smtClean="0"/>
              <a:t>tkileri</a:t>
            </a:r>
            <a:endParaRPr lang="tr-TR" b="1" dirty="0"/>
          </a:p>
        </p:txBody>
      </p:sp>
      <p:sp>
        <p:nvSpPr>
          <p:cNvPr id="3" name="2 İçerik Yer Tutucusu"/>
          <p:cNvSpPr>
            <a:spLocks noGrp="1"/>
          </p:cNvSpPr>
          <p:nvPr>
            <p:ph idx="1"/>
          </p:nvPr>
        </p:nvSpPr>
        <p:spPr>
          <a:xfrm>
            <a:off x="457200" y="2214554"/>
            <a:ext cx="8229600" cy="4110046"/>
          </a:xfrm>
        </p:spPr>
        <p:txBody>
          <a:bodyPr>
            <a:normAutofit/>
          </a:bodyPr>
          <a:lstStyle/>
          <a:p>
            <a:r>
              <a:rPr lang="tr-TR" dirty="0" smtClean="0"/>
              <a:t>Yalnızlık isteği</a:t>
            </a:r>
          </a:p>
          <a:p>
            <a:r>
              <a:rPr lang="tr-TR" dirty="0" smtClean="0"/>
              <a:t>Çalışma isteksizliği</a:t>
            </a:r>
          </a:p>
          <a:p>
            <a:r>
              <a:rPr lang="tr-TR" dirty="0" smtClean="0"/>
              <a:t>Disipline karşı direniş</a:t>
            </a:r>
          </a:p>
          <a:p>
            <a:r>
              <a:rPr lang="tr-TR" dirty="0" smtClean="0"/>
              <a:t>Çekingenlik</a:t>
            </a:r>
          </a:p>
          <a:p>
            <a:r>
              <a:rPr lang="tr-TR" dirty="0" smtClean="0"/>
              <a:t>Fazla hayal kurma</a:t>
            </a:r>
          </a:p>
          <a:p>
            <a:r>
              <a:rPr lang="tr-TR" dirty="0" smtClean="0"/>
              <a:t>Duygululuğun artması</a:t>
            </a:r>
          </a:p>
          <a:p>
            <a:r>
              <a:rPr lang="tr-TR" dirty="0" smtClean="0"/>
              <a:t>Karşı cinse olan zıtlık</a:t>
            </a:r>
          </a:p>
          <a:p>
            <a:r>
              <a:rPr lang="tr-TR" dirty="0" smtClean="0"/>
              <a:t>Toplumsal zıtlık</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214290"/>
            <a:ext cx="8229600" cy="1143000"/>
          </a:xfrm>
        </p:spPr>
        <p:txBody>
          <a:bodyPr>
            <a:normAutofit/>
          </a:bodyPr>
          <a:lstStyle/>
          <a:p>
            <a:r>
              <a:rPr lang="tr-TR" sz="4400" b="1" dirty="0" smtClean="0"/>
              <a:t>Yalnızlık isteği</a:t>
            </a:r>
            <a:endParaRPr lang="tr-TR" sz="4400" b="1" dirty="0"/>
          </a:p>
        </p:txBody>
      </p:sp>
      <p:sp>
        <p:nvSpPr>
          <p:cNvPr id="3" name="2 İçerik Yer Tutucusu"/>
          <p:cNvSpPr>
            <a:spLocks noGrp="1"/>
          </p:cNvSpPr>
          <p:nvPr>
            <p:ph idx="1"/>
          </p:nvPr>
        </p:nvSpPr>
        <p:spPr>
          <a:xfrm>
            <a:off x="428596" y="1285860"/>
            <a:ext cx="8229600" cy="2000264"/>
          </a:xfrm>
        </p:spPr>
        <p:txBody>
          <a:bodyPr>
            <a:normAutofit fontScale="85000" lnSpcReduction="20000"/>
          </a:bodyPr>
          <a:lstStyle/>
          <a:p>
            <a:r>
              <a:rPr lang="tr-TR" sz="2800" dirty="0" smtClean="0"/>
              <a:t>Her genç yalnızlığını paylaşacağı ayrı bir odasının olması ister. Odasında saatlerce kalabilir. Ciddi bir sorunu olduğu düşünülüp kaygılanılmamalıdır. Ergen kendisi ile baş başa kalıp yaşadıklarının muhasebesini yapma ihtiyacı hisseder.Küçük nedenlerle kızabilir, kırılabilir. Gencin bu isteğinin doğal karşılanması gerekir. </a:t>
            </a:r>
            <a:endParaRPr lang="tr-TR" sz="2800" dirty="0"/>
          </a:p>
        </p:txBody>
      </p:sp>
      <p:sp>
        <p:nvSpPr>
          <p:cNvPr id="4" name="1 Başlık"/>
          <p:cNvSpPr txBox="1">
            <a:spLocks/>
          </p:cNvSpPr>
          <p:nvPr/>
        </p:nvSpPr>
        <p:spPr>
          <a:xfrm>
            <a:off x="571472" y="2928934"/>
            <a:ext cx="8229600" cy="11430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tr-TR" sz="4000" b="1" i="0" u="none" strike="noStrike" kern="1200" cap="none" spc="0" normalizeH="0" baseline="0" noProof="0" dirty="0" smtClean="0">
                <a:ln>
                  <a:noFill/>
                </a:ln>
                <a:solidFill>
                  <a:schemeClr val="bg2">
                    <a:lumMod val="25000"/>
                  </a:schemeClr>
                </a:solidFill>
                <a:effectLst/>
                <a:uLnTx/>
                <a:uFillTx/>
                <a:latin typeface="+mj-lt"/>
                <a:ea typeface="+mj-ea"/>
                <a:cs typeface="+mj-cs"/>
              </a:rPr>
              <a:t>İsteksizlik</a:t>
            </a:r>
            <a:r>
              <a:rPr kumimoji="0" lang="tr-TR" sz="4000" b="1" i="0" u="none" strike="noStrike" kern="1200" cap="none" spc="0" normalizeH="0" noProof="0" dirty="0" smtClean="0">
                <a:ln>
                  <a:noFill/>
                </a:ln>
                <a:solidFill>
                  <a:schemeClr val="bg2">
                    <a:lumMod val="25000"/>
                  </a:schemeClr>
                </a:solidFill>
                <a:effectLst/>
                <a:uLnTx/>
                <a:uFillTx/>
                <a:latin typeface="+mj-lt"/>
                <a:ea typeface="+mj-ea"/>
                <a:cs typeface="+mj-cs"/>
              </a:rPr>
              <a:t> oluşabilir</a:t>
            </a:r>
            <a:endParaRPr kumimoji="0" lang="tr-TR" sz="4000" b="1" i="0" u="none" strike="noStrike" kern="1200" cap="none" spc="0" normalizeH="0" baseline="0" noProof="0" dirty="0" smtClean="0">
              <a:ln>
                <a:noFill/>
              </a:ln>
              <a:solidFill>
                <a:schemeClr val="bg2">
                  <a:lumMod val="25000"/>
                </a:schemeClr>
              </a:solidFill>
              <a:effectLst/>
              <a:uLnTx/>
              <a:uFillTx/>
              <a:latin typeface="+mj-lt"/>
              <a:ea typeface="+mj-ea"/>
              <a:cs typeface="+mj-cs"/>
            </a:endParaRPr>
          </a:p>
        </p:txBody>
      </p:sp>
      <p:sp>
        <p:nvSpPr>
          <p:cNvPr id="5" name="2 İçerik Yer Tutucusu"/>
          <p:cNvSpPr txBox="1">
            <a:spLocks/>
          </p:cNvSpPr>
          <p:nvPr/>
        </p:nvSpPr>
        <p:spPr>
          <a:xfrm>
            <a:off x="571472" y="3929042"/>
            <a:ext cx="8229600" cy="2928958"/>
          </a:xfrm>
          <a:prstGeom prst="rect">
            <a:avLst/>
          </a:prstGeom>
        </p:spPr>
        <p:txBody>
          <a:bodyPr vert="horz" lIns="91440" tIns="45720" rIns="91440" bIns="45720" rtlCol="0">
            <a:normAutofit fontScale="7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Hızlı</a:t>
            </a:r>
            <a:r>
              <a:rPr kumimoji="0" lang="tr-TR" sz="3200" b="0" i="0" u="none" strike="noStrike" kern="1200" cap="none" spc="0" normalizeH="0" noProof="0" dirty="0" smtClean="0">
                <a:ln>
                  <a:noFill/>
                </a:ln>
                <a:solidFill>
                  <a:schemeClr val="tx1"/>
                </a:solidFill>
                <a:effectLst/>
                <a:uLnTx/>
                <a:uFillTx/>
                <a:latin typeface="+mn-lt"/>
                <a:ea typeface="+mn-ea"/>
                <a:cs typeface="+mn-cs"/>
              </a:rPr>
              <a:t> bir bedensel gelişme içinde oldukları için enerjilerini tam olarak kullanamamalarına neden oluyor. Vücut enerjisi adeta büyümeye harcanıyor gibidir. Sonuçta isteksizlik oluşabiliyor. Bir takım ağrılar, sızılar oluşabiliyor. İşte tüm bu durumlar derslere de yansıyabiliyor. İlkokulda elde edilen başarıda düşüş görülebiliyor. Bu başarısızlık durumunda kaygı duymamak gerekir. Bunun geçici olduğunu düşünmek en doğru karardır.</a:t>
            </a:r>
            <a:endParaRPr kumimoji="0" lang="tr-TR"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428604"/>
            <a:ext cx="8229600" cy="1143000"/>
          </a:xfrm>
        </p:spPr>
        <p:txBody>
          <a:bodyPr>
            <a:normAutofit/>
          </a:bodyPr>
          <a:lstStyle/>
          <a:p>
            <a:r>
              <a:rPr lang="tr-TR" sz="4400" b="1" dirty="0" smtClean="0"/>
              <a:t>Toplumsal zıtlık durumu</a:t>
            </a:r>
            <a:endParaRPr lang="tr-TR" sz="4400" b="1" dirty="0"/>
          </a:p>
        </p:txBody>
      </p:sp>
      <p:sp>
        <p:nvSpPr>
          <p:cNvPr id="3" name="2 İçerik Yer Tutucusu"/>
          <p:cNvSpPr>
            <a:spLocks noGrp="1"/>
          </p:cNvSpPr>
          <p:nvPr>
            <p:ph idx="1"/>
          </p:nvPr>
        </p:nvSpPr>
        <p:spPr>
          <a:xfrm>
            <a:off x="457200" y="1600201"/>
            <a:ext cx="8229600" cy="1685924"/>
          </a:xfrm>
        </p:spPr>
        <p:txBody>
          <a:bodyPr>
            <a:normAutofit/>
          </a:bodyPr>
          <a:lstStyle/>
          <a:p>
            <a:r>
              <a:rPr lang="tr-TR" dirty="0" smtClean="0"/>
              <a:t>Sürekli içinde bulunduğu ortama karşı çıkar. Bu nedenle çevresi ile olan ilişkilerinde zaman zaman geçimsizlik oluşabilir. (gerek aile, gerek okul, gerek arkadaş ilişkilerinde)</a:t>
            </a:r>
            <a:endParaRPr lang="tr-TR" dirty="0"/>
          </a:p>
        </p:txBody>
      </p:sp>
      <p:sp>
        <p:nvSpPr>
          <p:cNvPr id="4" name="1 Başlık"/>
          <p:cNvSpPr txBox="1">
            <a:spLocks/>
          </p:cNvSpPr>
          <p:nvPr/>
        </p:nvSpPr>
        <p:spPr>
          <a:xfrm>
            <a:off x="571472" y="3214686"/>
            <a:ext cx="8229600" cy="11430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0" normalizeH="0" baseline="0" noProof="0" dirty="0" smtClean="0">
                <a:ln>
                  <a:noFill/>
                </a:ln>
                <a:solidFill>
                  <a:schemeClr val="bg2">
                    <a:lumMod val="25000"/>
                  </a:schemeClr>
                </a:solidFill>
                <a:effectLst/>
                <a:uLnTx/>
                <a:uFillTx/>
                <a:latin typeface="+mj-lt"/>
                <a:ea typeface="+mj-ea"/>
                <a:cs typeface="+mj-cs"/>
              </a:rPr>
              <a:t>Otoriteye</a:t>
            </a:r>
            <a:r>
              <a:rPr kumimoji="0" lang="tr-TR" sz="4400" b="1" i="0" u="none" strike="noStrike" kern="1200" cap="none" spc="0" normalizeH="0" noProof="0" dirty="0" smtClean="0">
                <a:ln>
                  <a:noFill/>
                </a:ln>
                <a:solidFill>
                  <a:schemeClr val="bg2">
                    <a:lumMod val="25000"/>
                  </a:schemeClr>
                </a:solidFill>
                <a:effectLst/>
                <a:uLnTx/>
                <a:uFillTx/>
                <a:latin typeface="+mj-lt"/>
                <a:ea typeface="+mj-ea"/>
                <a:cs typeface="+mj-cs"/>
              </a:rPr>
              <a:t> karşı direniş eğilimleri</a:t>
            </a:r>
            <a:endParaRPr kumimoji="0" lang="tr-TR" sz="4400" b="1" i="0" u="none" strike="noStrike" kern="1200" cap="none" spc="0" normalizeH="0" baseline="0" noProof="0" dirty="0" smtClean="0">
              <a:ln>
                <a:noFill/>
              </a:ln>
              <a:solidFill>
                <a:schemeClr val="bg2">
                  <a:lumMod val="25000"/>
                </a:schemeClr>
              </a:solidFill>
              <a:effectLst/>
              <a:uLnTx/>
              <a:uFillTx/>
              <a:latin typeface="+mj-lt"/>
              <a:ea typeface="+mj-ea"/>
              <a:cs typeface="+mj-cs"/>
            </a:endParaRPr>
          </a:p>
        </p:txBody>
      </p:sp>
      <p:sp>
        <p:nvSpPr>
          <p:cNvPr id="5" name="2 İçerik Yer Tutucusu"/>
          <p:cNvSpPr txBox="1">
            <a:spLocks/>
          </p:cNvSpPr>
          <p:nvPr/>
        </p:nvSpPr>
        <p:spPr>
          <a:xfrm>
            <a:off x="571472" y="4143380"/>
            <a:ext cx="8229600" cy="2071702"/>
          </a:xfrm>
          <a:prstGeom prst="rect">
            <a:avLst/>
          </a:prstGeom>
        </p:spPr>
        <p:txBody>
          <a:bodyPr vert="horz" lIns="91440" tIns="45720" rIns="91440" bIns="45720" rtlCol="0">
            <a:normAutofit fontScale="850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Ev</a:t>
            </a:r>
            <a:r>
              <a:rPr kumimoji="0" lang="tr-TR" sz="3200" b="0" i="0" u="none" strike="noStrike" kern="1200" cap="none" spc="0" normalizeH="0" noProof="0" dirty="0" smtClean="0">
                <a:ln>
                  <a:noFill/>
                </a:ln>
                <a:solidFill>
                  <a:schemeClr val="tx1"/>
                </a:solidFill>
                <a:effectLst/>
                <a:uLnTx/>
                <a:uFillTx/>
                <a:latin typeface="+mn-lt"/>
                <a:ea typeface="+mn-ea"/>
                <a:cs typeface="+mn-cs"/>
              </a:rPr>
              <a:t> ortamında mutlaka otoriteyi temsil eden birisi vardır. Ya anne, ya baba, ya da </a:t>
            </a:r>
            <a:r>
              <a:rPr kumimoji="0" lang="tr-TR" sz="3200" b="0" i="0" u="none" strike="noStrike" kern="1200" cap="none" spc="0" normalizeH="0" noProof="0" dirty="0" err="1" smtClean="0">
                <a:ln>
                  <a:noFill/>
                </a:ln>
                <a:solidFill>
                  <a:schemeClr val="tx1"/>
                </a:solidFill>
                <a:effectLst/>
                <a:uLnTx/>
                <a:uFillTx/>
                <a:latin typeface="+mn-lt"/>
                <a:ea typeface="+mn-ea"/>
                <a:cs typeface="+mn-cs"/>
              </a:rPr>
              <a:t>abi</a:t>
            </a:r>
            <a:r>
              <a:rPr lang="tr-TR" sz="3200" dirty="0" smtClean="0"/>
              <a:t>, abla… Gelişmekte olan ergenin karşı çıkacağı ilk kişi otoriteyi temsil eden kişidir.</a:t>
            </a:r>
            <a:r>
              <a:rPr lang="tr-TR" sz="3200" dirty="0"/>
              <a:t> </a:t>
            </a:r>
            <a:r>
              <a:rPr lang="tr-TR" sz="3200" dirty="0" smtClean="0"/>
              <a:t>Eğer otoriteye karşı çıkamıyorsa bu istek ergende daha da alevlenecektir.</a:t>
            </a:r>
            <a:endParaRPr kumimoji="0" lang="tr-TR"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642918"/>
            <a:ext cx="8229600" cy="857256"/>
          </a:xfrm>
        </p:spPr>
        <p:txBody>
          <a:bodyPr>
            <a:normAutofit/>
          </a:bodyPr>
          <a:lstStyle/>
          <a:p>
            <a:r>
              <a:rPr lang="tr-TR" sz="4400" b="1" dirty="0" smtClean="0"/>
              <a:t>Karşı cinse olan zıtlık</a:t>
            </a:r>
            <a:endParaRPr lang="tr-TR" sz="4400" b="1" dirty="0"/>
          </a:p>
        </p:txBody>
      </p:sp>
      <p:sp>
        <p:nvSpPr>
          <p:cNvPr id="3" name="2 İçerik Yer Tutucusu"/>
          <p:cNvSpPr>
            <a:spLocks noGrp="1"/>
          </p:cNvSpPr>
          <p:nvPr>
            <p:ph idx="1"/>
          </p:nvPr>
        </p:nvSpPr>
        <p:spPr>
          <a:xfrm>
            <a:off x="428596" y="1500174"/>
            <a:ext cx="8229600" cy="1357322"/>
          </a:xfrm>
        </p:spPr>
        <p:txBody>
          <a:bodyPr>
            <a:noAutofit/>
          </a:bodyPr>
          <a:lstStyle/>
          <a:p>
            <a:r>
              <a:rPr lang="tr-TR" sz="2400" dirty="0" smtClean="0"/>
              <a:t>Genellikle bu dönemde kızlar ve erkekler birbirlerini sevmezler. Ancak birbirleri olmadan da yapamazlar. Sürekli karşı cinsten olanları küçük düşürme eğilimine girebiliyorlar.</a:t>
            </a:r>
            <a:endParaRPr lang="tr-TR" sz="2400" dirty="0"/>
          </a:p>
        </p:txBody>
      </p:sp>
      <p:sp>
        <p:nvSpPr>
          <p:cNvPr id="4" name="1 Başlık"/>
          <p:cNvSpPr txBox="1">
            <a:spLocks/>
          </p:cNvSpPr>
          <p:nvPr/>
        </p:nvSpPr>
        <p:spPr>
          <a:xfrm>
            <a:off x="571472" y="2928934"/>
            <a:ext cx="8229600" cy="1000132"/>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tr-TR" sz="4000" b="1" i="0" u="none" strike="noStrike" kern="1200" cap="none" spc="0" normalizeH="0" baseline="0" noProof="0" dirty="0" smtClean="0">
                <a:ln>
                  <a:noFill/>
                </a:ln>
                <a:solidFill>
                  <a:schemeClr val="bg2">
                    <a:lumMod val="25000"/>
                  </a:schemeClr>
                </a:solidFill>
                <a:effectLst/>
                <a:uLnTx/>
                <a:uFillTx/>
                <a:latin typeface="+mj-lt"/>
                <a:ea typeface="+mj-ea"/>
                <a:cs typeface="+mj-cs"/>
              </a:rPr>
              <a:t>Duygululuğun</a:t>
            </a:r>
            <a:r>
              <a:rPr kumimoji="0" lang="tr-TR" sz="4000" b="1" i="0" u="none" strike="noStrike" kern="1200" cap="none" spc="0" normalizeH="0" noProof="0" dirty="0" smtClean="0">
                <a:ln>
                  <a:noFill/>
                </a:ln>
                <a:solidFill>
                  <a:schemeClr val="bg2">
                    <a:lumMod val="25000"/>
                  </a:schemeClr>
                </a:solidFill>
                <a:effectLst/>
                <a:uLnTx/>
                <a:uFillTx/>
                <a:latin typeface="+mj-lt"/>
                <a:ea typeface="+mj-ea"/>
                <a:cs typeface="+mj-cs"/>
              </a:rPr>
              <a:t> artması</a:t>
            </a:r>
            <a:endParaRPr kumimoji="0" lang="tr-TR" sz="4000" b="1" i="0" u="none" strike="noStrike" kern="1200" cap="none" spc="0" normalizeH="0" baseline="0" noProof="0" dirty="0" smtClean="0">
              <a:ln>
                <a:noFill/>
              </a:ln>
              <a:solidFill>
                <a:schemeClr val="bg2">
                  <a:lumMod val="25000"/>
                </a:schemeClr>
              </a:solidFill>
              <a:effectLst/>
              <a:uLnTx/>
              <a:uFillTx/>
              <a:latin typeface="+mj-lt"/>
              <a:ea typeface="+mj-ea"/>
              <a:cs typeface="+mj-cs"/>
            </a:endParaRPr>
          </a:p>
        </p:txBody>
      </p:sp>
      <p:sp>
        <p:nvSpPr>
          <p:cNvPr id="5" name="2 İçerik Yer Tutucusu"/>
          <p:cNvSpPr txBox="1">
            <a:spLocks/>
          </p:cNvSpPr>
          <p:nvPr/>
        </p:nvSpPr>
        <p:spPr>
          <a:xfrm>
            <a:off x="571472" y="3929066"/>
            <a:ext cx="8229600" cy="2714644"/>
          </a:xfrm>
          <a:prstGeom prst="rect">
            <a:avLst/>
          </a:prstGeom>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600" b="0" i="0" u="none" strike="noStrike" kern="1200" cap="none" spc="0" normalizeH="0" baseline="0" noProof="0" dirty="0" smtClean="0">
                <a:ln>
                  <a:noFill/>
                </a:ln>
                <a:solidFill>
                  <a:schemeClr val="tx1"/>
                </a:solidFill>
                <a:effectLst/>
                <a:uLnTx/>
                <a:uFillTx/>
                <a:latin typeface="+mn-lt"/>
                <a:ea typeface="+mn-ea"/>
                <a:cs typeface="+mn-cs"/>
              </a:rPr>
              <a:t>Bu</a:t>
            </a:r>
            <a:r>
              <a:rPr kumimoji="0" lang="tr-TR" sz="3600" b="0" i="0" u="none" strike="noStrike" kern="1200" cap="none" spc="0" normalizeH="0" noProof="0" dirty="0" smtClean="0">
                <a:ln>
                  <a:noFill/>
                </a:ln>
                <a:solidFill>
                  <a:schemeClr val="tx1"/>
                </a:solidFill>
                <a:effectLst/>
                <a:uLnTx/>
                <a:uFillTx/>
                <a:latin typeface="+mn-lt"/>
                <a:ea typeface="+mn-ea"/>
                <a:cs typeface="+mn-cs"/>
              </a:rPr>
              <a:t> dönemde ergenler çok fazla duygusal olabiliyorlar. Ancak bu durum biçim değiştirerek kendisini gösterir.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tr-TR" sz="3100" baseline="0" dirty="0" smtClean="0"/>
              <a:t>Karamsarlık</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tr-TR" sz="3100" baseline="0" dirty="0" smtClean="0"/>
              <a:t>Ters</a:t>
            </a:r>
            <a:r>
              <a:rPr lang="tr-TR" sz="3100" dirty="0" smtClean="0"/>
              <a:t> anlama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100" b="0" i="0" u="none" strike="noStrike" kern="1200" cap="none" spc="0" normalizeH="0" baseline="0" noProof="0" dirty="0" smtClean="0">
                <a:ln>
                  <a:noFill/>
                </a:ln>
                <a:solidFill>
                  <a:schemeClr val="tx1"/>
                </a:solidFill>
                <a:effectLst/>
                <a:uLnTx/>
                <a:uFillTx/>
                <a:latin typeface="+mn-lt"/>
                <a:ea typeface="+mn-ea"/>
                <a:cs typeface="+mn-cs"/>
              </a:rPr>
              <a:t>Çabuk</a:t>
            </a:r>
            <a:r>
              <a:rPr kumimoji="0" lang="tr-TR" sz="3100" b="0" i="0" u="none" strike="noStrike" kern="1200" cap="none" spc="0" normalizeH="0" noProof="0" dirty="0" smtClean="0">
                <a:ln>
                  <a:noFill/>
                </a:ln>
                <a:solidFill>
                  <a:schemeClr val="tx1"/>
                </a:solidFill>
                <a:effectLst/>
                <a:uLnTx/>
                <a:uFillTx/>
                <a:latin typeface="+mn-lt"/>
                <a:ea typeface="+mn-ea"/>
                <a:cs typeface="+mn-cs"/>
              </a:rPr>
              <a:t> sinirlenme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tr-TR" sz="3100" baseline="0" dirty="0" smtClean="0"/>
              <a:t>Memnun</a:t>
            </a:r>
            <a:r>
              <a:rPr lang="tr-TR" sz="3100" dirty="0" smtClean="0"/>
              <a:t> olmama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100" b="0" i="0" u="none" strike="noStrike" kern="1200" cap="none" spc="0" normalizeH="0" baseline="0" noProof="0" dirty="0" smtClean="0">
                <a:ln>
                  <a:noFill/>
                </a:ln>
                <a:solidFill>
                  <a:schemeClr val="tx1"/>
                </a:solidFill>
                <a:effectLst/>
                <a:uLnTx/>
                <a:uFillTx/>
                <a:latin typeface="+mn-lt"/>
                <a:ea typeface="+mn-ea"/>
                <a:cs typeface="+mn-cs"/>
              </a:rPr>
              <a:t>Küçük</a:t>
            </a:r>
            <a:r>
              <a:rPr kumimoji="0" lang="tr-TR" sz="3100" b="0" i="0" u="none" strike="noStrike" kern="1200" cap="none" spc="0" normalizeH="0" noProof="0" dirty="0" smtClean="0">
                <a:ln>
                  <a:noFill/>
                </a:ln>
                <a:solidFill>
                  <a:schemeClr val="tx1"/>
                </a:solidFill>
                <a:effectLst/>
                <a:uLnTx/>
                <a:uFillTx/>
                <a:latin typeface="+mn-lt"/>
                <a:ea typeface="+mn-ea"/>
                <a:cs typeface="+mn-cs"/>
              </a:rPr>
              <a:t> şeylerden ağlama</a:t>
            </a:r>
            <a:endParaRPr kumimoji="0" lang="tr-TR" sz="31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928670"/>
            <a:ext cx="8229600" cy="1143000"/>
          </a:xfrm>
        </p:spPr>
        <p:txBody>
          <a:bodyPr>
            <a:noAutofit/>
          </a:bodyPr>
          <a:lstStyle/>
          <a:p>
            <a:r>
              <a:rPr lang="tr-TR" sz="4000" b="1" dirty="0" smtClean="0"/>
              <a:t>Kendilerine olan güven duygusu azabiliyor…</a:t>
            </a:r>
            <a:endParaRPr lang="tr-TR" sz="4000" b="1" dirty="0"/>
          </a:p>
        </p:txBody>
      </p:sp>
      <p:sp>
        <p:nvSpPr>
          <p:cNvPr id="3" name="2 İçerik Yer Tutucusu"/>
          <p:cNvSpPr>
            <a:spLocks noGrp="1"/>
          </p:cNvSpPr>
          <p:nvPr>
            <p:ph idx="1"/>
          </p:nvPr>
        </p:nvSpPr>
        <p:spPr>
          <a:xfrm>
            <a:off x="457200" y="2285992"/>
            <a:ext cx="8229600" cy="4038608"/>
          </a:xfrm>
        </p:spPr>
        <p:txBody>
          <a:bodyPr/>
          <a:lstStyle/>
          <a:p>
            <a:r>
              <a:rPr lang="tr-TR" dirty="0" smtClean="0"/>
              <a:t>Çocukların kendilerine olan güvenlerinin azalmasının nedeni onlardan beklenen rollerin yoğunluğudur.</a:t>
            </a:r>
          </a:p>
          <a:p>
            <a:r>
              <a:rPr lang="tr-TR" sz="2400" dirty="0" smtClean="0"/>
              <a:t>İyi bir öğrenci</a:t>
            </a:r>
          </a:p>
          <a:p>
            <a:r>
              <a:rPr lang="tr-TR" sz="2400" dirty="0" smtClean="0"/>
              <a:t>İyi bir evlat</a:t>
            </a:r>
          </a:p>
          <a:p>
            <a:r>
              <a:rPr lang="tr-TR" sz="2400" dirty="0" smtClean="0"/>
              <a:t>İyi bir abla, ya da </a:t>
            </a:r>
            <a:r>
              <a:rPr lang="tr-TR" sz="2400" dirty="0" err="1" smtClean="0"/>
              <a:t>abi</a:t>
            </a:r>
            <a:endParaRPr lang="tr-TR" sz="2400" dirty="0" smtClean="0"/>
          </a:p>
          <a:p>
            <a:r>
              <a:rPr lang="tr-TR" dirty="0" smtClean="0"/>
              <a:t>İşte çocuklardan beklenen mükemmeliyetçi özellikler öz güveni sarsıyor.</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Ergenlerin Kaygıları</a:t>
            </a:r>
            <a:endParaRPr lang="tr-TR" b="1" dirty="0"/>
          </a:p>
        </p:txBody>
      </p:sp>
      <p:sp>
        <p:nvSpPr>
          <p:cNvPr id="3" name="2 İçerik Yer Tutucusu"/>
          <p:cNvSpPr>
            <a:spLocks noGrp="1"/>
          </p:cNvSpPr>
          <p:nvPr>
            <p:ph idx="1"/>
          </p:nvPr>
        </p:nvSpPr>
        <p:spPr>
          <a:xfrm>
            <a:off x="457200" y="2857496"/>
            <a:ext cx="8229600" cy="3268667"/>
          </a:xfrm>
        </p:spPr>
        <p:txBody>
          <a:bodyPr>
            <a:normAutofit/>
          </a:bodyPr>
          <a:lstStyle/>
          <a:p>
            <a:r>
              <a:rPr lang="tr-TR" dirty="0" smtClean="0"/>
              <a:t>Bedeninin fiziksel özelliklerinin normal olup olmadığı durumu kaygı yaratabiliyor.</a:t>
            </a:r>
          </a:p>
          <a:p>
            <a:r>
              <a:rPr lang="tr-TR" sz="2400" dirty="0" smtClean="0"/>
              <a:t>Örneğin; ayaklarının büyük olduğunu düşünen genç daha küçük ayakkabı isteyebilir. Ellerini saklar. Sivilceli yüzlerine, düzensiz dişlerine karşı kaygı duyabilir.</a:t>
            </a:r>
          </a:p>
          <a:p>
            <a:r>
              <a:rPr lang="tr-TR" sz="2800" dirty="0" smtClean="0"/>
              <a:t>Gelişime bağlı olarak sık sık sakarlıklar görülebilir.</a:t>
            </a:r>
            <a:endParaRPr lang="tr-TR" sz="2800" dirty="0"/>
          </a:p>
        </p:txBody>
      </p:sp>
      <p:sp>
        <p:nvSpPr>
          <p:cNvPr id="4" name="1 Başlık"/>
          <p:cNvSpPr txBox="1">
            <a:spLocks/>
          </p:cNvSpPr>
          <p:nvPr/>
        </p:nvSpPr>
        <p:spPr>
          <a:xfrm>
            <a:off x="642910" y="164305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000" b="1" i="0" u="none" strike="noStrike" kern="1200" cap="none" spc="0" normalizeH="0" baseline="0" noProof="0" dirty="0" smtClean="0">
                <a:ln>
                  <a:noFill/>
                </a:ln>
                <a:solidFill>
                  <a:schemeClr val="bg2">
                    <a:lumMod val="25000"/>
                  </a:schemeClr>
                </a:solidFill>
                <a:effectLst/>
                <a:uLnTx/>
                <a:uFillTx/>
                <a:latin typeface="+mj-lt"/>
                <a:ea typeface="+mj-ea"/>
                <a:cs typeface="+mj-cs"/>
              </a:rPr>
              <a:t>Beden</a:t>
            </a:r>
            <a:r>
              <a:rPr kumimoji="0" lang="tr-TR" sz="4000" b="1" i="0" u="none" strike="noStrike" kern="1200" cap="none" spc="0" normalizeH="0" noProof="0" dirty="0" smtClean="0">
                <a:ln>
                  <a:noFill/>
                </a:ln>
                <a:solidFill>
                  <a:schemeClr val="bg2">
                    <a:lumMod val="25000"/>
                  </a:schemeClr>
                </a:solidFill>
                <a:effectLst/>
                <a:uLnTx/>
                <a:uFillTx/>
                <a:latin typeface="+mj-lt"/>
                <a:ea typeface="+mj-ea"/>
                <a:cs typeface="+mj-cs"/>
              </a:rPr>
              <a:t>le ilgili</a:t>
            </a:r>
            <a:r>
              <a:rPr kumimoji="0" lang="tr-TR" sz="4000" b="1" i="0" u="none" strike="noStrike" kern="1200" cap="none" spc="0" normalizeH="0" baseline="0" noProof="0" dirty="0" smtClean="0">
                <a:ln>
                  <a:noFill/>
                </a:ln>
                <a:solidFill>
                  <a:schemeClr val="bg2">
                    <a:lumMod val="25000"/>
                  </a:schemeClr>
                </a:solidFill>
                <a:effectLst/>
                <a:uLnTx/>
                <a:uFillTx/>
                <a:latin typeface="+mj-lt"/>
                <a:ea typeface="+mj-ea"/>
                <a:cs typeface="+mj-cs"/>
              </a:rPr>
              <a:t> Kaygılar</a:t>
            </a:r>
            <a:endParaRPr kumimoji="0" lang="tr-TR" sz="4000" b="1" i="0" u="none" strike="noStrike" kern="1200" cap="none" spc="0" normalizeH="0" baseline="0" noProof="0" dirty="0">
              <a:ln>
                <a:noFill/>
              </a:ln>
              <a:solidFill>
                <a:schemeClr val="bg2">
                  <a:lumMod val="25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571480"/>
            <a:ext cx="8229600" cy="928694"/>
          </a:xfrm>
        </p:spPr>
        <p:txBody>
          <a:bodyPr>
            <a:normAutofit/>
          </a:bodyPr>
          <a:lstStyle/>
          <a:p>
            <a:r>
              <a:rPr lang="tr-TR" sz="4400" b="1" dirty="0" smtClean="0"/>
              <a:t>Sağlıkla ilgili Kaygılar</a:t>
            </a:r>
            <a:endParaRPr lang="tr-TR" sz="4400" b="1" dirty="0"/>
          </a:p>
        </p:txBody>
      </p:sp>
      <p:sp>
        <p:nvSpPr>
          <p:cNvPr id="3" name="2 İçerik Yer Tutucusu"/>
          <p:cNvSpPr>
            <a:spLocks noGrp="1"/>
          </p:cNvSpPr>
          <p:nvPr>
            <p:ph idx="1"/>
          </p:nvPr>
        </p:nvSpPr>
        <p:spPr>
          <a:xfrm>
            <a:off x="500034" y="1571612"/>
            <a:ext cx="8229600" cy="2000264"/>
          </a:xfrm>
        </p:spPr>
        <p:txBody>
          <a:bodyPr>
            <a:normAutofit/>
          </a:bodyPr>
          <a:lstStyle/>
          <a:p>
            <a:r>
              <a:rPr lang="tr-TR" sz="2000" dirty="0" smtClean="0"/>
              <a:t>Yeterli uyuyamamak</a:t>
            </a:r>
          </a:p>
          <a:p>
            <a:r>
              <a:rPr lang="tr-TR" sz="2000" dirty="0" smtClean="0"/>
              <a:t>Gevşeyip rahatlayamamak</a:t>
            </a:r>
          </a:p>
          <a:p>
            <a:r>
              <a:rPr lang="tr-TR" sz="2000" dirty="0" smtClean="0"/>
              <a:t>Sakarlık </a:t>
            </a:r>
          </a:p>
          <a:p>
            <a:r>
              <a:rPr lang="tr-TR" sz="2000" dirty="0" smtClean="0"/>
              <a:t>Bedensel görünüm</a:t>
            </a:r>
          </a:p>
          <a:p>
            <a:r>
              <a:rPr lang="tr-TR" sz="2000" dirty="0" smtClean="0"/>
              <a:t>Gerginlik</a:t>
            </a:r>
          </a:p>
        </p:txBody>
      </p:sp>
      <p:sp>
        <p:nvSpPr>
          <p:cNvPr id="4" name="1 Başlık"/>
          <p:cNvSpPr txBox="1">
            <a:spLocks/>
          </p:cNvSpPr>
          <p:nvPr/>
        </p:nvSpPr>
        <p:spPr>
          <a:xfrm>
            <a:off x="500034" y="3214686"/>
            <a:ext cx="8229600" cy="1000124"/>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tr-TR" sz="4000" b="1" i="0" u="none" strike="noStrike" kern="1200" cap="none" spc="0" normalizeH="0" baseline="0" noProof="0" dirty="0" smtClean="0">
                <a:ln>
                  <a:noFill/>
                </a:ln>
                <a:solidFill>
                  <a:schemeClr val="bg2">
                    <a:lumMod val="25000"/>
                  </a:schemeClr>
                </a:solidFill>
                <a:effectLst/>
                <a:uLnTx/>
                <a:uFillTx/>
                <a:latin typeface="+mj-lt"/>
                <a:ea typeface="+mj-ea"/>
                <a:cs typeface="+mj-cs"/>
              </a:rPr>
              <a:t>Kişilik ile ilgili Kaygılar</a:t>
            </a:r>
          </a:p>
        </p:txBody>
      </p:sp>
      <p:sp>
        <p:nvSpPr>
          <p:cNvPr id="5" name="2 İçerik Yer Tutucusu"/>
          <p:cNvSpPr txBox="1">
            <a:spLocks/>
          </p:cNvSpPr>
          <p:nvPr/>
        </p:nvSpPr>
        <p:spPr>
          <a:xfrm>
            <a:off x="571472" y="4143380"/>
            <a:ext cx="8229600" cy="2214578"/>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2000" b="0" i="0" u="none" strike="noStrike" kern="1200" cap="none" spc="0" normalizeH="0" baseline="0" noProof="0" dirty="0" smtClean="0">
                <a:ln>
                  <a:noFill/>
                </a:ln>
                <a:solidFill>
                  <a:schemeClr val="tx1"/>
                </a:solidFill>
                <a:effectLst/>
                <a:uLnTx/>
                <a:uFillTx/>
                <a:latin typeface="+mn-lt"/>
                <a:ea typeface="+mn-ea"/>
                <a:cs typeface="+mn-cs"/>
              </a:rPr>
              <a:t>Kendini</a:t>
            </a:r>
            <a:r>
              <a:rPr kumimoji="0" lang="tr-TR" sz="2000" b="0" i="0" u="none" strike="noStrike" kern="1200" cap="none" spc="0" normalizeH="0" noProof="0" dirty="0" smtClean="0">
                <a:ln>
                  <a:noFill/>
                </a:ln>
                <a:solidFill>
                  <a:schemeClr val="tx1"/>
                </a:solidFill>
                <a:effectLst/>
                <a:uLnTx/>
                <a:uFillTx/>
                <a:latin typeface="+mn-lt"/>
                <a:ea typeface="+mn-ea"/>
                <a:cs typeface="+mn-cs"/>
              </a:rPr>
              <a:t> aşağı görme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tr-TR" sz="2000" baseline="0" dirty="0" smtClean="0"/>
              <a:t>Kendisine güveni olmamak</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2000" b="0" i="0" u="none" strike="noStrike" kern="1200" cap="none" spc="0" normalizeH="0" noProof="0" dirty="0" smtClean="0">
                <a:ln>
                  <a:noFill/>
                </a:ln>
                <a:solidFill>
                  <a:schemeClr val="tx1"/>
                </a:solidFill>
                <a:effectLst/>
                <a:uLnTx/>
                <a:uFillTx/>
                <a:latin typeface="+mn-lt"/>
                <a:ea typeface="+mn-ea"/>
                <a:cs typeface="+mn-cs"/>
              </a:rPr>
              <a:t>Kendisini yetersiz görmek</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tr-TR" sz="2000" baseline="0" dirty="0" smtClean="0"/>
              <a:t>Sık sık öfkeye kapılmak</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2000" b="0" i="0" u="none" strike="noStrike" kern="1200" cap="none" spc="0" normalizeH="0" noProof="0" dirty="0" smtClean="0">
                <a:ln>
                  <a:noFill/>
                </a:ln>
                <a:solidFill>
                  <a:schemeClr val="tx1"/>
                </a:solidFill>
                <a:effectLst/>
                <a:uLnTx/>
                <a:uFillTx/>
                <a:latin typeface="+mn-lt"/>
                <a:ea typeface="+mn-ea"/>
                <a:cs typeface="+mn-cs"/>
              </a:rPr>
              <a:t>Küçük şeylere üzülmek</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tr-TR" sz="2000" baseline="0" dirty="0" smtClean="0"/>
              <a:t>Olayları</a:t>
            </a:r>
            <a:r>
              <a:rPr lang="tr-TR" sz="2000" dirty="0" smtClean="0"/>
              <a:t> çok ciddiye almak</a:t>
            </a:r>
            <a:endParaRPr kumimoji="0" lang="tr-TR"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428604"/>
            <a:ext cx="8229600" cy="1143000"/>
          </a:xfrm>
        </p:spPr>
        <p:txBody>
          <a:bodyPr>
            <a:normAutofit/>
          </a:bodyPr>
          <a:lstStyle/>
          <a:p>
            <a:r>
              <a:rPr lang="tr-TR" sz="4000" b="1" dirty="0" smtClean="0"/>
              <a:t>Sosyal İlişkilerine Yönelik Kaygılar</a:t>
            </a:r>
            <a:endParaRPr lang="tr-TR" sz="4000" b="1" dirty="0"/>
          </a:p>
        </p:txBody>
      </p:sp>
      <p:sp>
        <p:nvSpPr>
          <p:cNvPr id="3" name="2 İçerik Yer Tutucusu"/>
          <p:cNvSpPr>
            <a:spLocks noGrp="1"/>
          </p:cNvSpPr>
          <p:nvPr>
            <p:ph idx="1"/>
          </p:nvPr>
        </p:nvSpPr>
        <p:spPr>
          <a:xfrm>
            <a:off x="428596" y="2000240"/>
            <a:ext cx="8229600" cy="1828800"/>
          </a:xfrm>
        </p:spPr>
        <p:txBody>
          <a:bodyPr>
            <a:normAutofit lnSpcReduction="10000"/>
          </a:bodyPr>
          <a:lstStyle/>
          <a:p>
            <a:r>
              <a:rPr lang="tr-TR" sz="2800" dirty="0" smtClean="0"/>
              <a:t>Yeni tanıştığı insanlarla nasıl konuşacağını bilememe</a:t>
            </a:r>
          </a:p>
          <a:p>
            <a:r>
              <a:rPr lang="tr-TR" sz="2800" dirty="0" smtClean="0"/>
              <a:t>Yeterince arkadaş edinememe</a:t>
            </a:r>
          </a:p>
          <a:p>
            <a:r>
              <a:rPr lang="tr-TR" sz="2800" dirty="0" smtClean="0"/>
              <a:t>Topluluk önünde konuşmaktan çekinme</a:t>
            </a:r>
          </a:p>
          <a:p>
            <a:endParaRPr lang="tr-TR" dirty="0"/>
          </a:p>
        </p:txBody>
      </p:sp>
      <p:sp>
        <p:nvSpPr>
          <p:cNvPr id="4" name="1 Başlık"/>
          <p:cNvSpPr txBox="1">
            <a:spLocks/>
          </p:cNvSpPr>
          <p:nvPr/>
        </p:nvSpPr>
        <p:spPr>
          <a:xfrm>
            <a:off x="571472" y="3714752"/>
            <a:ext cx="8229600" cy="11430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tr-TR" sz="4000" b="1" i="0" u="none" strike="noStrike" kern="1200" cap="none" spc="0" normalizeH="0" baseline="0" noProof="0" dirty="0" smtClean="0">
                <a:ln>
                  <a:noFill/>
                </a:ln>
                <a:solidFill>
                  <a:schemeClr val="bg2">
                    <a:lumMod val="25000"/>
                  </a:schemeClr>
                </a:solidFill>
                <a:effectLst/>
                <a:uLnTx/>
                <a:uFillTx/>
                <a:latin typeface="+mj-lt"/>
                <a:ea typeface="+mj-ea"/>
                <a:cs typeface="+mj-cs"/>
              </a:rPr>
              <a:t>Meslek</a:t>
            </a:r>
            <a:r>
              <a:rPr kumimoji="0" lang="tr-TR" sz="4000" b="1" i="0" u="none" strike="noStrike" kern="1200" cap="none" spc="0" normalizeH="0" noProof="0" dirty="0" smtClean="0">
                <a:ln>
                  <a:noFill/>
                </a:ln>
                <a:solidFill>
                  <a:schemeClr val="bg2">
                    <a:lumMod val="25000"/>
                  </a:schemeClr>
                </a:solidFill>
                <a:effectLst/>
                <a:uLnTx/>
                <a:uFillTx/>
                <a:latin typeface="+mj-lt"/>
                <a:ea typeface="+mj-ea"/>
                <a:cs typeface="+mj-cs"/>
              </a:rPr>
              <a:t> Seçimi ile ilgili </a:t>
            </a:r>
            <a:r>
              <a:rPr lang="tr-TR" sz="4000" b="1" dirty="0" smtClean="0">
                <a:solidFill>
                  <a:schemeClr val="bg2">
                    <a:lumMod val="25000"/>
                  </a:schemeClr>
                </a:solidFill>
                <a:latin typeface="+mj-lt"/>
                <a:ea typeface="+mj-ea"/>
                <a:cs typeface="+mj-cs"/>
              </a:rPr>
              <a:t>K</a:t>
            </a:r>
            <a:r>
              <a:rPr kumimoji="0" lang="tr-TR" sz="4000" b="1" i="0" u="none" strike="noStrike" kern="1200" cap="none" spc="0" normalizeH="0" baseline="0" noProof="0" dirty="0" err="1" smtClean="0">
                <a:ln>
                  <a:noFill/>
                </a:ln>
                <a:solidFill>
                  <a:schemeClr val="bg2">
                    <a:lumMod val="25000"/>
                  </a:schemeClr>
                </a:solidFill>
                <a:effectLst/>
                <a:uLnTx/>
                <a:uFillTx/>
                <a:latin typeface="+mj-lt"/>
                <a:ea typeface="+mj-ea"/>
                <a:cs typeface="+mj-cs"/>
              </a:rPr>
              <a:t>aygılar</a:t>
            </a:r>
            <a:endParaRPr kumimoji="0" lang="tr-TR" sz="4000" b="1" i="0" u="none" strike="noStrike" kern="1200" cap="none" spc="0" normalizeH="0" baseline="0" noProof="0" dirty="0" smtClean="0">
              <a:ln>
                <a:noFill/>
              </a:ln>
              <a:solidFill>
                <a:schemeClr val="bg2">
                  <a:lumMod val="25000"/>
                </a:schemeClr>
              </a:solidFill>
              <a:effectLst/>
              <a:uLnTx/>
              <a:uFillTx/>
              <a:latin typeface="+mj-lt"/>
              <a:ea typeface="+mj-ea"/>
              <a:cs typeface="+mj-cs"/>
            </a:endParaRPr>
          </a:p>
        </p:txBody>
      </p:sp>
      <p:sp>
        <p:nvSpPr>
          <p:cNvPr id="5" name="2 İçerik Yer Tutucusu"/>
          <p:cNvSpPr txBox="1">
            <a:spLocks/>
          </p:cNvSpPr>
          <p:nvPr/>
        </p:nvSpPr>
        <p:spPr>
          <a:xfrm>
            <a:off x="642910" y="4786322"/>
            <a:ext cx="8229600" cy="1357322"/>
          </a:xfrm>
          <a:prstGeom prst="rect">
            <a:avLst/>
          </a:prstGeom>
        </p:spPr>
        <p:txBody>
          <a:bodyPr vert="horz" lIns="91440" tIns="45720" rIns="91440" bIns="45720" rtlCol="0">
            <a:normAutofit fontScale="7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tr-TR" sz="3200" dirty="0" smtClean="0"/>
              <a:t>Hangi mesleği seçeceğini bilememek</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Yeteneklerinin</a:t>
            </a:r>
            <a:r>
              <a:rPr lang="tr-TR" sz="3200" baseline="0" dirty="0" smtClean="0"/>
              <a:t>,</a:t>
            </a:r>
            <a:r>
              <a:rPr lang="tr-TR" sz="3200" dirty="0" smtClean="0"/>
              <a:t> ilgilerinin neler olduğunu bilememek</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Ailesinin meslek seçimine karışması</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229600" cy="928694"/>
          </a:xfrm>
        </p:spPr>
        <p:txBody>
          <a:bodyPr>
            <a:normAutofit/>
          </a:bodyPr>
          <a:lstStyle/>
          <a:p>
            <a:r>
              <a:rPr lang="tr-TR" sz="4000" b="1" dirty="0" smtClean="0"/>
              <a:t>Ergenlerin şikayetleri</a:t>
            </a:r>
            <a:endParaRPr lang="tr-TR" sz="4000" b="1" dirty="0"/>
          </a:p>
        </p:txBody>
      </p:sp>
      <p:sp>
        <p:nvSpPr>
          <p:cNvPr id="3" name="2 İçerik Yer Tutucusu"/>
          <p:cNvSpPr>
            <a:spLocks noGrp="1"/>
          </p:cNvSpPr>
          <p:nvPr>
            <p:ph idx="1"/>
          </p:nvPr>
        </p:nvSpPr>
        <p:spPr>
          <a:xfrm>
            <a:off x="500034" y="1571612"/>
            <a:ext cx="8229600" cy="5072098"/>
          </a:xfrm>
        </p:spPr>
        <p:txBody>
          <a:bodyPr>
            <a:noAutofit/>
          </a:bodyPr>
          <a:lstStyle/>
          <a:p>
            <a:r>
              <a:rPr lang="tr-TR" sz="2000" dirty="0" smtClean="0"/>
              <a:t>Büyüklerin anlayışsızlığı ve baskısı ve onu kırıcı davranışlar</a:t>
            </a:r>
          </a:p>
          <a:p>
            <a:r>
              <a:rPr lang="tr-TR" sz="2000" dirty="0" smtClean="0"/>
              <a:t>Arkadaş edinmede güçlük</a:t>
            </a:r>
          </a:p>
          <a:p>
            <a:r>
              <a:rPr lang="tr-TR" sz="2000" dirty="0" smtClean="0"/>
              <a:t>Kız-erkek arkadaşlığının olmaması</a:t>
            </a:r>
          </a:p>
          <a:p>
            <a:r>
              <a:rPr lang="tr-TR" sz="2000" dirty="0" smtClean="0"/>
              <a:t>Kız-erkek arkadaşlığının aile ve çevre tarafından anlaşılmaması ve karşı çıkılması</a:t>
            </a:r>
          </a:p>
          <a:p>
            <a:r>
              <a:rPr lang="tr-TR" sz="2000" dirty="0" smtClean="0"/>
              <a:t>Boş zamanlarını etkin bir biçimde değerlendirecekleri yerlerin, olanakların olmaması</a:t>
            </a:r>
          </a:p>
          <a:p>
            <a:r>
              <a:rPr lang="tr-TR" sz="2000" dirty="0" smtClean="0"/>
              <a:t>Evde ve okulda dayağın bir eğitim aracı olarak kullanılması</a:t>
            </a:r>
          </a:p>
          <a:p>
            <a:r>
              <a:rPr lang="tr-TR" sz="2000" dirty="0" smtClean="0"/>
              <a:t>Kendilerinin dinlenilmemesi</a:t>
            </a:r>
          </a:p>
          <a:p>
            <a:r>
              <a:rPr lang="tr-TR" sz="2000" dirty="0" smtClean="0"/>
              <a:t>Ayrı oda istemeleri ve mekanına karışılması</a:t>
            </a:r>
          </a:p>
          <a:p>
            <a:r>
              <a:rPr lang="tr-TR" sz="2000" dirty="0" smtClean="0"/>
              <a:t>Özgürlük ve uygun harçlık</a:t>
            </a:r>
          </a:p>
          <a:p>
            <a:r>
              <a:rPr lang="tr-TR" sz="2000" dirty="0" smtClean="0"/>
              <a:t>Ne yapacaklarının söylenmesi</a:t>
            </a:r>
          </a:p>
          <a:p>
            <a:r>
              <a:rPr lang="tr-TR" sz="2000" dirty="0" smtClean="0"/>
              <a:t>Çocuk muamelesi yapılması</a:t>
            </a:r>
          </a:p>
          <a:p>
            <a:r>
              <a:rPr lang="tr-TR" sz="2000" dirty="0" smtClean="0"/>
              <a:t>Arkadaşlarıyla ve kendileriyle dalga  geçilmesi</a:t>
            </a:r>
            <a:endParaRPr lang="tr-TR"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Ergende öfke ve sevgi</a:t>
            </a:r>
            <a:endParaRPr lang="tr-TR" b="1" dirty="0"/>
          </a:p>
        </p:txBody>
      </p:sp>
      <p:sp>
        <p:nvSpPr>
          <p:cNvPr id="3" name="2 İçerik Yer Tutucusu"/>
          <p:cNvSpPr>
            <a:spLocks noGrp="1"/>
          </p:cNvSpPr>
          <p:nvPr>
            <p:ph idx="1"/>
          </p:nvPr>
        </p:nvSpPr>
        <p:spPr/>
        <p:txBody>
          <a:bodyPr>
            <a:normAutofit lnSpcReduction="10000"/>
          </a:bodyPr>
          <a:lstStyle/>
          <a:p>
            <a:r>
              <a:rPr lang="tr-TR" dirty="0" smtClean="0"/>
              <a:t>Ergen zaman zaman öfke patlamaları yaşayabilir. Bu esnada onunla konuşmaya çalışmak anlamsızdır. Sakinleşmesini beklemek gerekir.</a:t>
            </a:r>
          </a:p>
          <a:p>
            <a:r>
              <a:rPr lang="tr-TR" dirty="0" smtClean="0"/>
              <a:t>Ergeni öfkelendiren konular;</a:t>
            </a:r>
          </a:p>
          <a:p>
            <a:pPr>
              <a:buNone/>
            </a:pPr>
            <a:r>
              <a:rPr lang="tr-TR" sz="2400" dirty="0" smtClean="0"/>
              <a:t>	Özel eşyalarının habersizce alınması</a:t>
            </a:r>
          </a:p>
          <a:p>
            <a:r>
              <a:rPr lang="tr-TR" sz="2800" dirty="0" smtClean="0"/>
              <a:t>Ergenlikte sevgi hoş ilişkiler kurabilen, kendini seven ve güven veren kişilere yöneliktir.</a:t>
            </a:r>
          </a:p>
          <a:p>
            <a:r>
              <a:rPr lang="tr-TR" sz="2800" dirty="0" smtClean="0"/>
              <a:t>Ergenin sevdiği kişi adedi azdır.</a:t>
            </a:r>
          </a:p>
          <a:p>
            <a:r>
              <a:rPr lang="tr-TR" sz="2800" dirty="0" smtClean="0"/>
              <a:t>Karşı cinse delicesine aşık olma, kısa süre sonra bu duyguyu yitirme sıkça görülen olaydır.</a:t>
            </a:r>
            <a:endParaRPr lang="tr-TR"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ERGENLİK NEDİR?</a:t>
            </a:r>
            <a:endParaRPr lang="tr-TR" b="1" dirty="0"/>
          </a:p>
        </p:txBody>
      </p:sp>
      <p:sp>
        <p:nvSpPr>
          <p:cNvPr id="3" name="2 İçerik Yer Tutucusu"/>
          <p:cNvSpPr>
            <a:spLocks noGrp="1"/>
          </p:cNvSpPr>
          <p:nvPr>
            <p:ph idx="1"/>
          </p:nvPr>
        </p:nvSpPr>
        <p:spPr/>
        <p:txBody>
          <a:bodyPr>
            <a:normAutofit/>
          </a:bodyPr>
          <a:lstStyle/>
          <a:p>
            <a:r>
              <a:rPr lang="tr-TR" dirty="0" smtClean="0"/>
              <a:t>Çocuklukla yetişkinlik arasında yer alan, 11. yaştan 21 yaşına kadar uzanan, ruhsal değişikliklerin olduğu, hızlı bir büyüme ve olgunlaşmanın olduğu, dalgalanmaların yoğun olarak görüldüğü </a:t>
            </a:r>
            <a:r>
              <a:rPr lang="tr-TR" b="1" dirty="0" smtClean="0"/>
              <a:t>zor bir dönemdir</a:t>
            </a:r>
            <a:r>
              <a:rPr lang="tr-TR" dirty="0" smtClean="0"/>
              <a:t>.</a:t>
            </a:r>
          </a:p>
          <a:p>
            <a:r>
              <a:rPr lang="tr-TR" dirty="0" smtClean="0"/>
              <a:t>Bu dönem </a:t>
            </a:r>
            <a:r>
              <a:rPr lang="tr-TR" b="1" dirty="0" smtClean="0"/>
              <a:t>fırtınalı, gergin ve stresli </a:t>
            </a:r>
            <a:r>
              <a:rPr lang="tr-TR" dirty="0" smtClean="0"/>
              <a:t>bir dönemdir.</a:t>
            </a:r>
          </a:p>
          <a:p>
            <a:r>
              <a:rPr lang="tr-TR" dirty="0" smtClean="0"/>
              <a:t>Bir durum değil, </a:t>
            </a:r>
            <a:r>
              <a:rPr lang="tr-TR" b="1" dirty="0" smtClean="0"/>
              <a:t>bir süreci </a:t>
            </a:r>
            <a:r>
              <a:rPr lang="tr-TR" dirty="0" smtClean="0"/>
              <a:t>belirtmektedir</a:t>
            </a:r>
          </a:p>
          <a:p>
            <a:r>
              <a:rPr lang="tr-TR" dirty="0" smtClean="0"/>
              <a:t>Geleceğe dönük kararlar verme ve seçim yapma dönemidir.</a:t>
            </a:r>
          </a:p>
          <a:p>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1143008"/>
          </a:xfrm>
        </p:spPr>
        <p:txBody>
          <a:bodyPr>
            <a:normAutofit/>
          </a:bodyPr>
          <a:lstStyle/>
          <a:p>
            <a:r>
              <a:rPr lang="tr-TR" sz="4000" b="1" dirty="0" smtClean="0"/>
              <a:t>Ergenlik dönemi ruhsal özellikleri</a:t>
            </a:r>
            <a:endParaRPr lang="tr-TR" sz="4000" b="1" dirty="0"/>
          </a:p>
        </p:txBody>
      </p:sp>
      <p:sp>
        <p:nvSpPr>
          <p:cNvPr id="3" name="2 İçerik Yer Tutucusu"/>
          <p:cNvSpPr>
            <a:spLocks noGrp="1"/>
          </p:cNvSpPr>
          <p:nvPr>
            <p:ph idx="1"/>
          </p:nvPr>
        </p:nvSpPr>
        <p:spPr>
          <a:xfrm>
            <a:off x="428596" y="1571612"/>
            <a:ext cx="8229600" cy="5072098"/>
          </a:xfrm>
        </p:spPr>
        <p:txBody>
          <a:bodyPr>
            <a:normAutofit fontScale="85000" lnSpcReduction="20000"/>
          </a:bodyPr>
          <a:lstStyle/>
          <a:p>
            <a:r>
              <a:rPr lang="tr-TR" dirty="0" smtClean="0"/>
              <a:t>Bu dönemde depresyonlarda artış görülür. Öz güven problemi, karşı cinsle yaşanan problemler, okul ve aile içi problemler bunlara sebebiyet verebilir. Genellikle kısa süreli yaşanır ve müdahale gerekmez.</a:t>
            </a:r>
          </a:p>
          <a:p>
            <a:r>
              <a:rPr lang="tr-TR" dirty="0" smtClean="0"/>
              <a:t>Ergenlerin kendi gözlerinde kendileri çok önemli olduğu için başkaları için de önemli olduklarını düşünürler. Görüntü ve davranışlarının sürekli başkaları tarafından izlendiği kanısındadırlar. (Kızlarda erkeklere göre daha fazladır.)</a:t>
            </a:r>
          </a:p>
          <a:p>
            <a:r>
              <a:rPr lang="tr-TR" dirty="0" smtClean="0"/>
              <a:t>Tedirgin, kuruntulu, güç beğenen ve çabuk tepki gösterebilirler</a:t>
            </a:r>
          </a:p>
          <a:p>
            <a:r>
              <a:rPr lang="tr-TR" dirty="0" smtClean="0"/>
              <a:t>Bencilleşirler</a:t>
            </a:r>
          </a:p>
          <a:p>
            <a:r>
              <a:rPr lang="tr-TR" dirty="0" smtClean="0"/>
              <a:t>Asi olur, konan yasakları saçma bulur</a:t>
            </a:r>
          </a:p>
          <a:p>
            <a:r>
              <a:rPr lang="tr-TR" dirty="0" smtClean="0"/>
              <a:t>Kendine tanınan hakları az bulur</a:t>
            </a:r>
          </a:p>
          <a:p>
            <a:r>
              <a:rPr lang="tr-TR" dirty="0" smtClean="0"/>
              <a:t>Gürültülü müziğe bayılırlar</a:t>
            </a:r>
          </a:p>
          <a:p>
            <a:r>
              <a:rPr lang="tr-TR" dirty="0" smtClean="0"/>
              <a:t>Süse ve giyime düşkündürler</a:t>
            </a:r>
          </a:p>
          <a:p>
            <a:r>
              <a:rPr lang="tr-TR" dirty="0" smtClean="0"/>
              <a:t>Uzun boy, kısa boy sorun olmaya başlar</a:t>
            </a:r>
          </a:p>
          <a:p>
            <a:r>
              <a:rPr lang="tr-TR" dirty="0" smtClean="0"/>
              <a:t>Odalarına kapanıp yalnız kalmak isterler</a:t>
            </a: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85728"/>
            <a:ext cx="8229600" cy="928694"/>
          </a:xfrm>
        </p:spPr>
        <p:txBody>
          <a:bodyPr>
            <a:normAutofit/>
          </a:bodyPr>
          <a:lstStyle/>
          <a:p>
            <a:r>
              <a:rPr lang="tr-TR" sz="4000" b="1" dirty="0" smtClean="0"/>
              <a:t>Arkadaş ilişkileri</a:t>
            </a:r>
            <a:endParaRPr lang="tr-TR" sz="4000" b="1" dirty="0"/>
          </a:p>
        </p:txBody>
      </p:sp>
      <p:sp>
        <p:nvSpPr>
          <p:cNvPr id="3" name="2 İçerik Yer Tutucusu"/>
          <p:cNvSpPr>
            <a:spLocks noGrp="1"/>
          </p:cNvSpPr>
          <p:nvPr>
            <p:ph idx="1"/>
          </p:nvPr>
        </p:nvSpPr>
        <p:spPr>
          <a:xfrm>
            <a:off x="428596" y="1285860"/>
            <a:ext cx="8229600" cy="5572140"/>
          </a:xfrm>
        </p:spPr>
        <p:txBody>
          <a:bodyPr>
            <a:normAutofit fontScale="92500" lnSpcReduction="20000"/>
          </a:bodyPr>
          <a:lstStyle/>
          <a:p>
            <a:r>
              <a:rPr lang="tr-TR" dirty="0" smtClean="0"/>
              <a:t>Ergen için arkadaş çok önemlidir. Bu nedenle arkadaş seçimi konusunda ergenin dikkatli olması ve ailenin hassas davranması gerekir.</a:t>
            </a:r>
          </a:p>
          <a:p>
            <a:r>
              <a:rPr lang="tr-TR" dirty="0" smtClean="0"/>
              <a:t>Arkadaşlarının kendisi için ne düşündüğü çok önemlidir. Erkeklerin kurdukları gruplar daha kalabalıktır, ilişkiler yüzeyseldir.</a:t>
            </a:r>
          </a:p>
          <a:p>
            <a:r>
              <a:rPr lang="tr-TR" dirty="0" smtClean="0"/>
              <a:t>Kızlardan oluşan gruplar daha küçüktür, ilişkiler ise daha sıkıdır.</a:t>
            </a:r>
          </a:p>
          <a:p>
            <a:r>
              <a:rPr lang="tr-TR" dirty="0" smtClean="0"/>
              <a:t>‘’Ailesi içinde geçimsizlik ve dengesizlik olan ergenlerde, bir baskı hakim ise, masum arkadaş grupları yerine çeteye yönelir.’’</a:t>
            </a:r>
          </a:p>
          <a:p>
            <a:r>
              <a:rPr lang="tr-TR" dirty="0" smtClean="0"/>
              <a:t>Bu dönemde ergenin fark edilme ve takdir edilme ihtiyacı vardır. Bu ihtiyacını aile içinde gideremeyen ergen, farklı arkadaş gruplarında bu ihtiyacını giderebilir.</a:t>
            </a:r>
          </a:p>
          <a:p>
            <a:r>
              <a:rPr lang="tr-TR" dirty="0" smtClean="0"/>
              <a:t>Ergenlik döneminde akranlarla olan ilişkiler kuvvetlenirken ergenler ebeveynleriyle saç stili, giyiniş tarzı gibi güncel konularda münakaşa etmektedirler.</a:t>
            </a:r>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200" b="1" dirty="0" smtClean="0"/>
              <a:t>Anne ve babalar bu  yaşlardaki çocuklarının hangi davranışlarından yakınıyorlar:</a:t>
            </a:r>
            <a:endParaRPr lang="tr-TR" sz="3200" b="1" dirty="0"/>
          </a:p>
        </p:txBody>
      </p:sp>
      <p:sp>
        <p:nvSpPr>
          <p:cNvPr id="3" name="2 İçerik Yer Tutucusu"/>
          <p:cNvSpPr>
            <a:spLocks noGrp="1"/>
          </p:cNvSpPr>
          <p:nvPr>
            <p:ph idx="1"/>
          </p:nvPr>
        </p:nvSpPr>
        <p:spPr/>
        <p:txBody>
          <a:bodyPr>
            <a:normAutofit lnSpcReduction="10000"/>
          </a:bodyPr>
          <a:lstStyle/>
          <a:p>
            <a:r>
              <a:rPr lang="tr-TR" sz="2400" dirty="0" smtClean="0"/>
              <a:t>Hırçınlaştı</a:t>
            </a:r>
          </a:p>
          <a:p>
            <a:r>
              <a:rPr lang="tr-TR" sz="2400" dirty="0"/>
              <a:t>D</a:t>
            </a:r>
            <a:r>
              <a:rPr lang="tr-TR" sz="2400" dirty="0" smtClean="0"/>
              <a:t>ers çalışmıyor</a:t>
            </a:r>
          </a:p>
          <a:p>
            <a:r>
              <a:rPr lang="tr-TR" sz="2400" dirty="0" smtClean="0"/>
              <a:t>Sorumluluk duygusu yok</a:t>
            </a:r>
          </a:p>
          <a:p>
            <a:r>
              <a:rPr lang="tr-TR" sz="2400" dirty="0" smtClean="0"/>
              <a:t>Canım sıkılıyor diyor</a:t>
            </a:r>
          </a:p>
          <a:p>
            <a:r>
              <a:rPr lang="tr-TR" sz="2400" dirty="0" smtClean="0"/>
              <a:t>En küçük istekleri sert bir dille ifade ediyor</a:t>
            </a:r>
          </a:p>
          <a:p>
            <a:r>
              <a:rPr lang="tr-TR" sz="2400" dirty="0" smtClean="0"/>
              <a:t>Kardeşlerini kızdırmaktan zevk alıyor</a:t>
            </a:r>
          </a:p>
          <a:p>
            <a:r>
              <a:rPr lang="tr-TR" sz="2400" dirty="0" smtClean="0"/>
              <a:t>Okuduğunu anlamıyor gibi durgunlaştı, dalgınlaştı.</a:t>
            </a:r>
          </a:p>
          <a:p>
            <a:r>
              <a:rPr lang="tr-TR" sz="2400" dirty="0" smtClean="0"/>
              <a:t>İleri derecede alıngan</a:t>
            </a:r>
          </a:p>
          <a:p>
            <a:r>
              <a:rPr lang="tr-TR" sz="2400" dirty="0" smtClean="0"/>
              <a:t>Çabuk karamsarlığa kapılıyor</a:t>
            </a:r>
          </a:p>
          <a:p>
            <a:r>
              <a:rPr lang="tr-TR" sz="2400" dirty="0" smtClean="0"/>
              <a:t>Aşırı süsleniyor. ‘siz bana karışamazsınız’ diyor</a:t>
            </a:r>
          </a:p>
          <a:p>
            <a:endParaRPr lang="tr-TR" sz="2400" dirty="0" smtClean="0"/>
          </a:p>
          <a:p>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Ergenin ihtiyaçları</a:t>
            </a:r>
            <a:endParaRPr lang="tr-TR" b="1" dirty="0"/>
          </a:p>
        </p:txBody>
      </p:sp>
      <p:sp>
        <p:nvSpPr>
          <p:cNvPr id="3" name="2 İçerik Yer Tutucusu"/>
          <p:cNvSpPr>
            <a:spLocks noGrp="1"/>
          </p:cNvSpPr>
          <p:nvPr>
            <p:ph idx="1"/>
          </p:nvPr>
        </p:nvSpPr>
        <p:spPr/>
        <p:txBody>
          <a:bodyPr>
            <a:normAutofit fontScale="92500" lnSpcReduction="10000"/>
          </a:bodyPr>
          <a:lstStyle/>
          <a:p>
            <a:r>
              <a:rPr lang="tr-TR" dirty="0" smtClean="0"/>
              <a:t>Kimlik oluşumu, bedenini kabul</a:t>
            </a:r>
          </a:p>
          <a:p>
            <a:r>
              <a:rPr lang="tr-TR" dirty="0" smtClean="0"/>
              <a:t>Ait olma ve bağımsız olma</a:t>
            </a:r>
          </a:p>
          <a:p>
            <a:r>
              <a:rPr lang="tr-TR" dirty="0" smtClean="0"/>
              <a:t>Güçlü olma, güçlü olanla ilişkili olma</a:t>
            </a:r>
          </a:p>
          <a:p>
            <a:r>
              <a:rPr lang="tr-TR" dirty="0" smtClean="0"/>
              <a:t>Hak arayabilme, meraklarını giderme</a:t>
            </a:r>
          </a:p>
          <a:p>
            <a:r>
              <a:rPr lang="tr-TR" dirty="0" smtClean="0"/>
              <a:t>Can sıkıntısıyla baş edebilme</a:t>
            </a:r>
          </a:p>
          <a:p>
            <a:r>
              <a:rPr lang="tr-TR" dirty="0" smtClean="0"/>
              <a:t>Kendini sabit, sürekli ve değerli hissetme</a:t>
            </a:r>
          </a:p>
          <a:p>
            <a:r>
              <a:rPr lang="tr-TR" dirty="0" smtClean="0"/>
              <a:t>Davranışlarına rehber olacak bir dizi değerler ve ahlak sistemi geliştirmek</a:t>
            </a:r>
          </a:p>
          <a:p>
            <a:r>
              <a:rPr lang="tr-TR" dirty="0" smtClean="0"/>
              <a:t>Meslek seçmek ve ona hazırlanmak</a:t>
            </a:r>
          </a:p>
          <a:p>
            <a:r>
              <a:rPr lang="tr-TR" dirty="0" smtClean="0"/>
              <a:t>Anne babanın kararlarından arınmış olarak kendi tercihlerini yapabilmek</a:t>
            </a:r>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67524"/>
          </a:xfrm>
        </p:spPr>
        <p:txBody>
          <a:bodyPr/>
          <a:lstStyle/>
          <a:p>
            <a:r>
              <a:rPr lang="tr-TR" b="1" dirty="0" smtClean="0"/>
              <a:t>Nasıl yardım ederim???</a:t>
            </a:r>
            <a:endParaRPr lang="tr-TR" b="1" dirty="0"/>
          </a:p>
        </p:txBody>
      </p:sp>
      <p:sp>
        <p:nvSpPr>
          <p:cNvPr id="3" name="2 İçerik Yer Tutucusu"/>
          <p:cNvSpPr>
            <a:spLocks noGrp="1"/>
          </p:cNvSpPr>
          <p:nvPr>
            <p:ph idx="1"/>
          </p:nvPr>
        </p:nvSpPr>
        <p:spPr>
          <a:xfrm>
            <a:off x="428596" y="1785926"/>
            <a:ext cx="8229600" cy="4768865"/>
          </a:xfrm>
        </p:spPr>
        <p:txBody>
          <a:bodyPr>
            <a:normAutofit fontScale="85000" lnSpcReduction="20000"/>
          </a:bodyPr>
          <a:lstStyle/>
          <a:p>
            <a:r>
              <a:rPr lang="tr-TR" dirty="0" smtClean="0"/>
              <a:t>Ergen her şeyden önce </a:t>
            </a:r>
            <a:r>
              <a:rPr lang="tr-TR" b="1" dirty="0" smtClean="0"/>
              <a:t>anlaşılma ve değer görme </a:t>
            </a:r>
            <a:r>
              <a:rPr lang="tr-TR" dirty="0" smtClean="0"/>
              <a:t>duygusunu yaşamalıdır. Bu nedenle ebeveynlerin söz ve davranışlarında hassas olmaları gerekir. Aksi takdirde bu duygularını tatmin adına farklı çevrelere ihtiyaç duyacaktır.</a:t>
            </a:r>
          </a:p>
          <a:p>
            <a:r>
              <a:rPr lang="tr-TR" dirty="0" smtClean="0"/>
              <a:t>Ergenle fikir alış-verişi yapılmalı, aile konuları dışında tutulmamalıdır.</a:t>
            </a:r>
          </a:p>
          <a:p>
            <a:r>
              <a:rPr lang="tr-TR" dirty="0" smtClean="0"/>
              <a:t>Nasihat genellikle işe yaramaz. Sadece o an için çözümdür.</a:t>
            </a:r>
          </a:p>
          <a:p>
            <a:r>
              <a:rPr lang="tr-TR" dirty="0" smtClean="0"/>
              <a:t>Samimi, saygılı, kabul edici, </a:t>
            </a:r>
            <a:r>
              <a:rPr lang="tr-TR" dirty="0" err="1" smtClean="0"/>
              <a:t>şevkatli</a:t>
            </a:r>
            <a:r>
              <a:rPr lang="tr-TR" dirty="0" smtClean="0"/>
              <a:t>, soğukkanlı, </a:t>
            </a:r>
            <a:r>
              <a:rPr lang="tr-TR" dirty="0" err="1" smtClean="0"/>
              <a:t>empatik</a:t>
            </a:r>
            <a:r>
              <a:rPr lang="tr-TR" dirty="0" smtClean="0"/>
              <a:t> iletişim</a:t>
            </a:r>
          </a:p>
          <a:p>
            <a:r>
              <a:rPr lang="tr-TR" dirty="0" smtClean="0"/>
              <a:t>Kendi sorununu kendi çözeceği güveni</a:t>
            </a:r>
          </a:p>
          <a:p>
            <a:r>
              <a:rPr lang="tr-TR" dirty="0" smtClean="0"/>
              <a:t>Teşvik, övgü, kısa hedefler oluşturma</a:t>
            </a:r>
          </a:p>
          <a:p>
            <a:r>
              <a:rPr lang="tr-TR" dirty="0" smtClean="0"/>
              <a:t>Arkadaşlarını, meraklarını tanıma</a:t>
            </a:r>
          </a:p>
          <a:p>
            <a:r>
              <a:rPr lang="tr-TR" dirty="0" smtClean="0"/>
              <a:t>İyi ve yetkin olduğunu hissedeceği alanlar için ortam hazırlama, sermaye verme</a:t>
            </a:r>
          </a:p>
          <a:p>
            <a:r>
              <a:rPr lang="tr-TR" dirty="0" smtClean="0"/>
              <a:t>Her zaman kaldıracağı sorumluluklar verme</a:t>
            </a:r>
          </a:p>
          <a:p>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214414" y="1785926"/>
            <a:ext cx="6703128" cy="258532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DİNLEDİĞİNİZ</a:t>
            </a:r>
            <a:r>
              <a:rPr lang="tr-TR"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İÇİN TEŞEKKÜR EDERİM…</a:t>
            </a:r>
            <a:endParaRPr lang="tr-TR"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ERGENLİK NEDİR?</a:t>
            </a:r>
            <a:endParaRPr lang="tr-TR" b="1" dirty="0"/>
          </a:p>
        </p:txBody>
      </p:sp>
      <p:sp>
        <p:nvSpPr>
          <p:cNvPr id="3" name="2 İçerik Yer Tutucusu"/>
          <p:cNvSpPr>
            <a:spLocks noGrp="1"/>
          </p:cNvSpPr>
          <p:nvPr>
            <p:ph idx="1"/>
          </p:nvPr>
        </p:nvSpPr>
        <p:spPr/>
        <p:txBody>
          <a:bodyPr/>
          <a:lstStyle/>
          <a:p>
            <a:pPr>
              <a:buNone/>
            </a:pPr>
            <a:r>
              <a:rPr lang="tr-TR" dirty="0"/>
              <a:t>	</a:t>
            </a:r>
            <a:endParaRPr lang="tr-TR" dirty="0" smtClean="0"/>
          </a:p>
          <a:p>
            <a:pPr>
              <a:buNone/>
            </a:pPr>
            <a:r>
              <a:rPr lang="tr-TR" dirty="0" smtClean="0"/>
              <a:t>	Nasıl kozadan çıkan tırtıl ne kelebeğe ne de kozadaki biçimine benziyorsa aynı biçimde ergen de ne erişkin, ne de çocuk olan kimliğini belirleme savaşı içinde olan bireydir.</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ERGENLİK NE DEĞİLDİR…</a:t>
            </a:r>
            <a:endParaRPr lang="tr-TR" b="1" dirty="0"/>
          </a:p>
        </p:txBody>
      </p:sp>
      <p:sp>
        <p:nvSpPr>
          <p:cNvPr id="3" name="2 İçerik Yer Tutucusu"/>
          <p:cNvSpPr>
            <a:spLocks noGrp="1"/>
          </p:cNvSpPr>
          <p:nvPr>
            <p:ph idx="1"/>
          </p:nvPr>
        </p:nvSpPr>
        <p:spPr>
          <a:xfrm>
            <a:off x="457200" y="2214554"/>
            <a:ext cx="8229600" cy="4110046"/>
          </a:xfrm>
        </p:spPr>
        <p:txBody>
          <a:bodyPr/>
          <a:lstStyle/>
          <a:p>
            <a:r>
              <a:rPr lang="tr-TR" dirty="0" smtClean="0"/>
              <a:t>Çocuğun büyüğü, yetişkinin küçüğü değildir.</a:t>
            </a:r>
          </a:p>
          <a:p>
            <a:r>
              <a:rPr lang="tr-TR" dirty="0" smtClean="0"/>
              <a:t>Anne-babanın tersine bir yapılanma değildir.</a:t>
            </a:r>
          </a:p>
          <a:p>
            <a:r>
              <a:rPr lang="tr-TR" dirty="0" smtClean="0"/>
              <a:t>Hastalık ve problem yaratma dönemi değildir.</a:t>
            </a:r>
          </a:p>
          <a:p>
            <a:r>
              <a:rPr lang="tr-TR" dirty="0" smtClean="0"/>
              <a:t>Otoriterimize başkaldırı, ailemize yabancılaşma değildir.</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428604"/>
            <a:ext cx="8229600" cy="1000132"/>
          </a:xfrm>
        </p:spPr>
        <p:txBody>
          <a:bodyPr/>
          <a:lstStyle/>
          <a:p>
            <a:pPr algn="ctr"/>
            <a:r>
              <a:rPr lang="tr-TR" sz="4000" b="1" dirty="0" smtClean="0"/>
              <a:t>ERGENLİK DÖNEMİ</a:t>
            </a:r>
            <a:endParaRPr lang="tr-TR" b="1" dirty="0"/>
          </a:p>
        </p:txBody>
      </p:sp>
      <p:sp>
        <p:nvSpPr>
          <p:cNvPr id="3" name="2 İçerik Yer Tutucusu"/>
          <p:cNvSpPr>
            <a:spLocks noGrp="1"/>
          </p:cNvSpPr>
          <p:nvPr>
            <p:ph idx="1"/>
          </p:nvPr>
        </p:nvSpPr>
        <p:spPr>
          <a:xfrm>
            <a:off x="457200" y="1643050"/>
            <a:ext cx="8229600" cy="4786346"/>
          </a:xfrm>
        </p:spPr>
        <p:txBody>
          <a:bodyPr>
            <a:normAutofit fontScale="92500" lnSpcReduction="20000"/>
          </a:bodyPr>
          <a:lstStyle/>
          <a:p>
            <a:r>
              <a:rPr lang="tr-TR" dirty="0" smtClean="0"/>
              <a:t>Ergenliğin ilk yıllarında kişi çelişkili ve tutarsız davranışlar ortaya koyarken, ergenliğin son yıllarında daha tutarlı ve belirgin davranış örüntüleri geliştirmeye başlamıştır.</a:t>
            </a:r>
          </a:p>
          <a:p>
            <a:r>
              <a:rPr lang="tr-TR" dirty="0" smtClean="0"/>
              <a:t>Ergen yaşadığı bedensel değişimlere bağlı olarak çekinebilir ve kendini saklama ve bu değişimlerden çevreyi haberdar etmeme isteği içinde olabilir</a:t>
            </a:r>
          </a:p>
          <a:p>
            <a:r>
              <a:rPr lang="tr-TR" dirty="0" smtClean="0"/>
              <a:t>Hayalcilik oluşabiliyor. Genç nelerden yoksunsa, nelere arzu duyuyorsa o şeylerin hayalini kurar.</a:t>
            </a:r>
          </a:p>
          <a:p>
            <a:r>
              <a:rPr lang="tr-TR" dirty="0" smtClean="0"/>
              <a:t>Bu dönemde kendileri hakkında daha fazla düşünmeye başlamakta ve kendilerini daha fazla değerlendirmektedirler.</a:t>
            </a:r>
          </a:p>
          <a:p>
            <a:r>
              <a:rPr lang="tr-TR" dirty="0" smtClean="0"/>
              <a:t>Bu dönemde ergenlerin kendilerine sordukları soru ‘’ben kimim‘’ sorusudur.</a:t>
            </a:r>
          </a:p>
          <a:p>
            <a:r>
              <a:rPr lang="tr-TR" dirty="0" smtClean="0"/>
              <a:t>Yeni şeyler deneme merakı artmıştır.</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928670"/>
            <a:ext cx="8229600" cy="1143000"/>
          </a:xfrm>
        </p:spPr>
        <p:txBody>
          <a:bodyPr>
            <a:normAutofit fontScale="90000"/>
          </a:bodyPr>
          <a:lstStyle/>
          <a:p>
            <a:r>
              <a:rPr lang="tr-TR" b="1" dirty="0" smtClean="0"/>
              <a:t>Ergenin psikolojisini şu şekilde ifade etmeye çalışalım…</a:t>
            </a:r>
            <a:endParaRPr lang="tr-TR" b="1" dirty="0"/>
          </a:p>
        </p:txBody>
      </p:sp>
      <p:sp>
        <p:nvSpPr>
          <p:cNvPr id="3" name="2 İçerik Yer Tutucusu"/>
          <p:cNvSpPr>
            <a:spLocks noGrp="1"/>
          </p:cNvSpPr>
          <p:nvPr>
            <p:ph idx="1"/>
          </p:nvPr>
        </p:nvSpPr>
        <p:spPr>
          <a:xfrm>
            <a:off x="457200" y="2285992"/>
            <a:ext cx="8229600" cy="4286280"/>
          </a:xfrm>
        </p:spPr>
        <p:txBody>
          <a:bodyPr>
            <a:normAutofit/>
          </a:bodyPr>
          <a:lstStyle/>
          <a:p>
            <a:r>
              <a:rPr lang="tr-TR" dirty="0" smtClean="0"/>
              <a:t>İnsan,</a:t>
            </a:r>
          </a:p>
          <a:p>
            <a:r>
              <a:rPr lang="tr-TR" b="1" dirty="0" smtClean="0"/>
              <a:t>0-9</a:t>
            </a:r>
            <a:r>
              <a:rPr lang="tr-TR" dirty="0" smtClean="0"/>
              <a:t> yaşında. Babam her şeyi biliyor ve çok güçlü</a:t>
            </a:r>
          </a:p>
          <a:p>
            <a:r>
              <a:rPr lang="tr-TR" b="1" dirty="0" smtClean="0"/>
              <a:t>10-13</a:t>
            </a:r>
            <a:r>
              <a:rPr lang="tr-TR" dirty="0" smtClean="0"/>
              <a:t> yaşında. Az da olsa babamın da bilmediği şeyler var galiba</a:t>
            </a:r>
          </a:p>
          <a:p>
            <a:r>
              <a:rPr lang="tr-TR" b="1" dirty="0" smtClean="0"/>
              <a:t>14-18</a:t>
            </a:r>
            <a:r>
              <a:rPr lang="tr-TR" dirty="0" smtClean="0"/>
              <a:t> yaşında. Babam aslında pek fazla bir şey bilmiyor</a:t>
            </a:r>
          </a:p>
          <a:p>
            <a:r>
              <a:rPr lang="tr-TR" b="1" dirty="0" smtClean="0"/>
              <a:t>19-25 </a:t>
            </a:r>
            <a:r>
              <a:rPr lang="tr-TR" dirty="0" smtClean="0"/>
              <a:t>yaşında. Babam da bir şeyler biliyor</a:t>
            </a:r>
          </a:p>
          <a:p>
            <a:r>
              <a:rPr lang="tr-TR" b="1" dirty="0" smtClean="0"/>
              <a:t>26-….  </a:t>
            </a:r>
            <a:r>
              <a:rPr lang="tr-TR" dirty="0" err="1" smtClean="0"/>
              <a:t>Aaah</a:t>
            </a:r>
            <a:r>
              <a:rPr lang="tr-TR" dirty="0" smtClean="0"/>
              <a:t> ah şu rahmetli olsa da işleri nasıl yapacağımızı bir sorsak</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785794"/>
            <a:ext cx="8229600" cy="1143000"/>
          </a:xfrm>
        </p:spPr>
        <p:txBody>
          <a:bodyPr>
            <a:noAutofit/>
          </a:bodyPr>
          <a:lstStyle/>
          <a:p>
            <a:r>
              <a:rPr lang="tr-TR" sz="4000" b="1" dirty="0" smtClean="0"/>
              <a:t>Bir gencin ergenlik dönemini değerlendirmesi…</a:t>
            </a:r>
            <a:endParaRPr lang="tr-TR" sz="4000" b="1" dirty="0"/>
          </a:p>
        </p:txBody>
      </p:sp>
      <p:sp>
        <p:nvSpPr>
          <p:cNvPr id="3" name="2 İçerik Yer Tutucusu"/>
          <p:cNvSpPr>
            <a:spLocks noGrp="1"/>
          </p:cNvSpPr>
          <p:nvPr>
            <p:ph idx="1"/>
          </p:nvPr>
        </p:nvSpPr>
        <p:spPr>
          <a:xfrm>
            <a:off x="457200" y="2000240"/>
            <a:ext cx="8229600" cy="4857760"/>
          </a:xfrm>
        </p:spPr>
        <p:txBody>
          <a:bodyPr>
            <a:normAutofit fontScale="85000" lnSpcReduction="20000"/>
          </a:bodyPr>
          <a:lstStyle/>
          <a:p>
            <a:pPr>
              <a:buNone/>
            </a:pPr>
            <a:r>
              <a:rPr lang="tr-TR" dirty="0" smtClean="0"/>
              <a:t>	Bedensel değişikliklerin farkındayım, bu yüzden çok utanıyorum. Pek çok sorunlarla karşılaştım. Bu sorunların hala bazılarını çözmüş değilim. Ortaokul sıralarında bazen arkadaşlarımın beni sevmediklerini, benimle ilgilenmedikleri duygusuna kapılırdım. Bu yüzden olur olmaz tartışmalara girer onlarla küserdim. Tek isteğim onların ilgisini çekmekti.</a:t>
            </a:r>
          </a:p>
          <a:p>
            <a:pPr>
              <a:buNone/>
            </a:pPr>
            <a:r>
              <a:rPr lang="tr-TR" dirty="0" smtClean="0"/>
              <a:t>	Bu dönemde kendimi bir takım duygular içinde hissediyorum. Hırçınlık, alınganlık, sinirlenince bağırma gibi. Yalnızlıktan hoşlanıyordum, sıkılgan biriydim. Günlük hayatta ufak olayları dahi düşünüyordum. Sıkılgan oluşum beni üzüyordu. Neden böyleyim diye kendime kızıyordum.</a:t>
            </a:r>
          </a:p>
          <a:p>
            <a:pPr>
              <a:buNone/>
            </a:pPr>
            <a:r>
              <a:rPr lang="tr-TR" dirty="0" smtClean="0"/>
              <a:t>	Yine bu dönemde başkalarının benimle ilgili düşüncelerine çok önem verirdim.  Etek giyemezdim. Herkes bana ‘ne kadar kadınsı‘ diyecek diye çok korkardım. Yüksek topuklu ayakkabı giydiğimde herkesin bana baktığını düşünüyordum. Kendimi beceriksiz hisseder, başkalarını kırdığım zaman ‘tamam ben salağım’ derdim. </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Paniğe gerek yok…</a:t>
            </a:r>
            <a:endParaRPr lang="tr-TR" b="1" dirty="0"/>
          </a:p>
        </p:txBody>
      </p:sp>
      <p:sp>
        <p:nvSpPr>
          <p:cNvPr id="3" name="2 İçerik Yer Tutucusu"/>
          <p:cNvSpPr>
            <a:spLocks noGrp="1"/>
          </p:cNvSpPr>
          <p:nvPr>
            <p:ph idx="1"/>
          </p:nvPr>
        </p:nvSpPr>
        <p:spPr/>
        <p:txBody>
          <a:bodyPr>
            <a:normAutofit/>
          </a:bodyPr>
          <a:lstStyle/>
          <a:p>
            <a:r>
              <a:rPr lang="tr-TR" dirty="0" smtClean="0"/>
              <a:t>Bedensel değişimin artması bir takım fizyolojik rahatsızlıklara neden olabilir. (bel ağrıları, bacak ağrıları…)</a:t>
            </a:r>
          </a:p>
          <a:p>
            <a:r>
              <a:rPr lang="tr-TR" dirty="0" smtClean="0"/>
              <a:t>Bu dönem terlemenin en çok olduğu dönemdir. Bunun için sık sık yıkanmak, iç çamaşır ve giysileri sık değiştirmek, temiz vücuda temiz giysiler giymek gerekmektedir.</a:t>
            </a:r>
          </a:p>
          <a:p>
            <a:r>
              <a:rPr lang="tr-TR" dirty="0" smtClean="0"/>
              <a:t>Bu dönemde genç fizyolojisine dikkat etmeli, değişiklerle birlikte paniğe kapılmamalıdır. </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Ergenlerin duygularında istikrarsızlık olduğu görülür. Duyguları anlık bile değişebilir. Bu nedenle ebeveynin bunu kabul etmesi ve her defasında ‘’daha dün iyiydin, şimdi ne oldu’’ türünde sorgulamalara ve baskıcı yaklaşımlara girmemesi gerekir.</a:t>
            </a:r>
          </a:p>
          <a:p>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387</TotalTime>
  <Words>1329</Words>
  <Application>Microsoft Office PowerPoint</Application>
  <PresentationFormat>Ekran Gösterisi (4:3)</PresentationFormat>
  <Paragraphs>167</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Akış</vt:lpstr>
      <vt:lpstr>SÖĞÜTLÜ ÇOK PROGRAMLI LİSESİ</vt:lpstr>
      <vt:lpstr>ERGENLİK NEDİR?</vt:lpstr>
      <vt:lpstr>ERGENLİK NEDİR?</vt:lpstr>
      <vt:lpstr>ERGENLİK NE DEĞİLDİR…</vt:lpstr>
      <vt:lpstr>ERGENLİK DÖNEMİ</vt:lpstr>
      <vt:lpstr>Ergenin psikolojisini şu şekilde ifade etmeye çalışalım…</vt:lpstr>
      <vt:lpstr>Bir gencin ergenlik dönemini değerlendirmesi…</vt:lpstr>
      <vt:lpstr>Paniğe gerek yok…</vt:lpstr>
      <vt:lpstr>Slayt 9</vt:lpstr>
      <vt:lpstr>Ergenliğin Tutum ve Davranışlar Üzerindeki Genel Etkileri</vt:lpstr>
      <vt:lpstr>Yalnızlık isteği</vt:lpstr>
      <vt:lpstr>Toplumsal zıtlık durumu</vt:lpstr>
      <vt:lpstr>Karşı cinse olan zıtlık</vt:lpstr>
      <vt:lpstr>Kendilerine olan güven duygusu azabiliyor…</vt:lpstr>
      <vt:lpstr>Ergenlerin Kaygıları</vt:lpstr>
      <vt:lpstr>Sağlıkla ilgili Kaygılar</vt:lpstr>
      <vt:lpstr>Sosyal İlişkilerine Yönelik Kaygılar</vt:lpstr>
      <vt:lpstr>Ergenlerin şikayetleri</vt:lpstr>
      <vt:lpstr>Ergende öfke ve sevgi</vt:lpstr>
      <vt:lpstr>Ergenlik dönemi ruhsal özellikleri</vt:lpstr>
      <vt:lpstr>Arkadaş ilişkileri</vt:lpstr>
      <vt:lpstr>Anne ve babalar bu  yaşlardaki çocuklarının hangi davranışlarından yakınıyorlar:</vt:lpstr>
      <vt:lpstr>Ergenin ihtiyaçları</vt:lpstr>
      <vt:lpstr>Nasıl yardım ederim???</vt:lpstr>
      <vt:lpstr>Slayt 25</vt:lpstr>
    </vt:vector>
  </TitlesOfParts>
  <Company>DW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DW</dc:creator>
  <cp:lastModifiedBy>DW</cp:lastModifiedBy>
  <cp:revision>40</cp:revision>
  <dcterms:created xsi:type="dcterms:W3CDTF">2002-01-01T00:01:17Z</dcterms:created>
  <dcterms:modified xsi:type="dcterms:W3CDTF">2002-01-01T02:18:15Z</dcterms:modified>
</cp:coreProperties>
</file>