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0" r:id="rId45"/>
    <p:sldId id="299" r:id="rId4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81" autoAdjust="0"/>
  </p:normalViewPr>
  <p:slideViewPr>
    <p:cSldViewPr>
      <p:cViewPr>
        <p:scale>
          <a:sx n="68" d="100"/>
          <a:sy n="68" d="100"/>
        </p:scale>
        <p:origin x="-144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4B85E2-3F5D-4829-949F-182D984D121C}" type="datetimeFigureOut">
              <a:rPr lang="tr-TR" smtClean="0"/>
              <a:pPr/>
              <a:t>13.11.2013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A881EC-6EC9-4193-946F-50EF54896E6D}" type="slidenum">
              <a:rPr lang="tr-TR" smtClean="0"/>
              <a:pPr/>
              <a:t>‹#›</a:t>
            </a:fld>
            <a:endParaRPr lang="tr-TR"/>
          </a:p>
        </p:txBody>
      </p:sp>
    </p:spTree>
    <p:extLst>
      <p:ext uri="{BB962C8B-B14F-4D97-AF65-F5344CB8AC3E}">
        <p14:creationId xmlns:p14="http://schemas.microsoft.com/office/powerpoint/2010/main" xmlns="" val="3154457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8A881EC-6EC9-4193-946F-50EF54896E6D}" type="slidenum">
              <a:rPr lang="tr-TR" smtClean="0"/>
              <a:pPr/>
              <a:t>7</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C513FF17-FCE7-4073-9A54-5605A96E4F45}" type="datetimeFigureOut">
              <a:rPr lang="tr-TR" smtClean="0"/>
              <a:pPr/>
              <a:t>13.11.2013</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F8A8A822-2174-433B-9E07-27695003944C}" type="slidenum">
              <a:rPr lang="tr-TR" smtClean="0"/>
              <a:pPr/>
              <a:t>‹#›</a:t>
            </a:fld>
            <a:endParaRPr lang="tr-TR"/>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513FF17-FCE7-4073-9A54-5605A96E4F45}" type="datetimeFigureOut">
              <a:rPr lang="tr-TR" smtClean="0"/>
              <a:pPr/>
              <a:t>13.11.2013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8A8A822-2174-433B-9E07-27695003944C}" type="slidenum">
              <a:rPr lang="tr-TR" smtClean="0"/>
              <a:pPr/>
              <a:t>‹#›</a:t>
            </a:fld>
            <a:endParaRPr lang="tr-TR"/>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513FF17-FCE7-4073-9A54-5605A96E4F45}" type="datetimeFigureOut">
              <a:rPr lang="tr-TR" smtClean="0"/>
              <a:pPr/>
              <a:t>13.11.2013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8A8A822-2174-433B-9E07-27695003944C}" type="slidenum">
              <a:rPr lang="tr-TR" smtClean="0"/>
              <a:pPr/>
              <a:t>‹#›</a:t>
            </a:fld>
            <a:endParaRPr lang="tr-TR"/>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513FF17-FCE7-4073-9A54-5605A96E4F45}" type="datetimeFigureOut">
              <a:rPr lang="tr-TR" smtClean="0"/>
              <a:pPr/>
              <a:t>13.11.2013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8A8A822-2174-433B-9E07-27695003944C}" type="slidenum">
              <a:rPr lang="tr-TR" smtClean="0"/>
              <a:pPr/>
              <a:t>‹#›</a:t>
            </a:fld>
            <a:endParaRPr lang="tr-TR"/>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C513FF17-FCE7-4073-9A54-5605A96E4F45}" type="datetimeFigureOut">
              <a:rPr lang="tr-TR" smtClean="0"/>
              <a:pPr/>
              <a:t>13.11.2013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8A8A822-2174-433B-9E07-27695003944C}" type="slidenum">
              <a:rPr lang="tr-TR" smtClean="0"/>
              <a:pPr/>
              <a:t>‹#›</a:t>
            </a:fld>
            <a:endParaRPr lang="tr-TR"/>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C513FF17-FCE7-4073-9A54-5605A96E4F45}" type="datetimeFigureOut">
              <a:rPr lang="tr-TR" smtClean="0"/>
              <a:pPr/>
              <a:t>13.11.2013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8A8A822-2174-433B-9E07-27695003944C}" type="slidenum">
              <a:rPr lang="tr-TR" smtClean="0"/>
              <a:pPr/>
              <a:t>‹#›</a:t>
            </a:fld>
            <a:endParaRPr lang="tr-TR"/>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C513FF17-FCE7-4073-9A54-5605A96E4F45}" type="datetimeFigureOut">
              <a:rPr lang="tr-TR" smtClean="0"/>
              <a:pPr/>
              <a:t>13.11.2013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8A8A822-2174-433B-9E07-27695003944C}" type="slidenum">
              <a:rPr lang="tr-TR" smtClean="0"/>
              <a:pPr/>
              <a:t>‹#›</a:t>
            </a:fld>
            <a:endParaRPr lang="tr-TR"/>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C513FF17-FCE7-4073-9A54-5605A96E4F45}" type="datetimeFigureOut">
              <a:rPr lang="tr-TR" smtClean="0"/>
              <a:pPr/>
              <a:t>13.11.2013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8A8A822-2174-433B-9E07-27695003944C}" type="slidenum">
              <a:rPr lang="tr-TR" smtClean="0"/>
              <a:pPr/>
              <a:t>‹#›</a:t>
            </a:fld>
            <a:endParaRPr lang="tr-TR"/>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513FF17-FCE7-4073-9A54-5605A96E4F45}" type="datetimeFigureOut">
              <a:rPr lang="tr-TR" smtClean="0"/>
              <a:pPr/>
              <a:t>13.11.2013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8A8A822-2174-433B-9E07-27695003944C}" type="slidenum">
              <a:rPr lang="tr-TR" smtClean="0"/>
              <a:pPr/>
              <a:t>‹#›</a:t>
            </a:fld>
            <a:endParaRPr lang="tr-TR"/>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C513FF17-FCE7-4073-9A54-5605A96E4F45}" type="datetimeFigureOut">
              <a:rPr lang="tr-TR" smtClean="0"/>
              <a:pPr/>
              <a:t>13.11.2013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8A8A822-2174-433B-9E07-27695003944C}" type="slidenum">
              <a:rPr lang="tr-TR" smtClean="0"/>
              <a:pPr/>
              <a:t>‹#›</a:t>
            </a:fld>
            <a:endParaRPr lang="tr-TR"/>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C513FF17-FCE7-4073-9A54-5605A96E4F45}" type="datetimeFigureOut">
              <a:rPr lang="tr-TR" smtClean="0"/>
              <a:pPr/>
              <a:t>13.11.2013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F8A8A822-2174-433B-9E07-27695003944C}"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513FF17-FCE7-4073-9A54-5605A96E4F45}" type="datetimeFigureOut">
              <a:rPr lang="tr-TR" smtClean="0"/>
              <a:pPr/>
              <a:t>13.11.2013</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8A8A822-2174-433B-9E07-27695003944C}"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ircl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1428736"/>
            <a:ext cx="7851648" cy="2557466"/>
          </a:xfrm>
        </p:spPr>
        <p:txBody>
          <a:bodyPr/>
          <a:lstStyle/>
          <a:p>
            <a:r>
              <a:rPr lang="tr-TR" dirty="0" smtClean="0">
                <a:solidFill>
                  <a:srgbClr val="FF0000"/>
                </a:solidFill>
              </a:rPr>
              <a:t>ZARARLI ALIŞKANLIKLAR VE SAĞLIKLI BESLENME</a:t>
            </a:r>
            <a:endParaRPr lang="tr-TR" dirty="0">
              <a:solidFill>
                <a:srgbClr val="FF0000"/>
              </a:solidFill>
            </a:endParaRPr>
          </a:p>
        </p:txBody>
      </p:sp>
      <p:sp>
        <p:nvSpPr>
          <p:cNvPr id="4" name="3 Alt Başlık"/>
          <p:cNvSpPr>
            <a:spLocks noGrp="1"/>
          </p:cNvSpPr>
          <p:nvPr>
            <p:ph type="subTitle" idx="1"/>
          </p:nvPr>
        </p:nvSpPr>
        <p:spPr/>
        <p:txBody>
          <a:bodyPr/>
          <a:lstStyle/>
          <a:p>
            <a:endParaRPr lang="tr-T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17" descr="cocuk1a"/>
          <p:cNvPicPr>
            <a:picLocks noGrp="1" noChangeAspect="1" noChangeArrowheads="1"/>
          </p:cNvPicPr>
          <p:nvPr>
            <p:ph idx="1"/>
          </p:nvPr>
        </p:nvPicPr>
        <p:blipFill>
          <a:blip r:embed="rId2" cstate="print"/>
          <a:srcRect/>
          <a:stretch>
            <a:fillRect/>
          </a:stretch>
        </p:blipFill>
        <p:spPr>
          <a:xfrm>
            <a:off x="5713594" y="4357694"/>
            <a:ext cx="3100118" cy="2319347"/>
          </a:xfrm>
          <a:noFill/>
          <a:ln/>
        </p:spPr>
      </p:pic>
      <p:sp>
        <p:nvSpPr>
          <p:cNvPr id="5" name="4 Oval"/>
          <p:cNvSpPr/>
          <p:nvPr/>
        </p:nvSpPr>
        <p:spPr>
          <a:xfrm>
            <a:off x="5072066" y="3929066"/>
            <a:ext cx="357190" cy="28575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Oval"/>
          <p:cNvSpPr/>
          <p:nvPr/>
        </p:nvSpPr>
        <p:spPr>
          <a:xfrm>
            <a:off x="4143372" y="3286124"/>
            <a:ext cx="857256" cy="7143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Bulut"/>
          <p:cNvSpPr/>
          <p:nvPr/>
        </p:nvSpPr>
        <p:spPr>
          <a:xfrm>
            <a:off x="285720" y="285728"/>
            <a:ext cx="4643470" cy="3714776"/>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bg1"/>
                </a:solidFill>
                <a:effectLst>
                  <a:outerShdw blurRad="38100" dist="38100" dir="2700000" algn="tl">
                    <a:srgbClr val="000000"/>
                  </a:outerShdw>
                </a:effectLst>
              </a:rPr>
              <a:t>SİGARA DUMANINDA </a:t>
            </a:r>
          </a:p>
          <a:p>
            <a:pPr algn="ctr"/>
            <a:r>
              <a:rPr lang="tr-TR" sz="2400" b="1" dirty="0" smtClean="0">
                <a:solidFill>
                  <a:srgbClr val="FF9900"/>
                </a:solidFill>
                <a:effectLst>
                  <a:outerShdw blurRad="38100" dist="38100" dir="2700000" algn="tl">
                    <a:srgbClr val="000000"/>
                  </a:outerShdw>
                </a:effectLst>
              </a:rPr>
              <a:t>4000</a:t>
            </a:r>
            <a:r>
              <a:rPr lang="tr-TR" sz="2400" b="1" dirty="0" smtClean="0">
                <a:solidFill>
                  <a:schemeClr val="bg1"/>
                </a:solidFill>
                <a:effectLst>
                  <a:outerShdw blurRad="38100" dist="38100" dir="2700000" algn="tl">
                    <a:srgbClr val="000000"/>
                  </a:outerShdw>
                </a:effectLst>
              </a:rPr>
              <a:t> ’İN ÜZERİNDE </a:t>
            </a:r>
          </a:p>
          <a:p>
            <a:pPr algn="ctr"/>
            <a:r>
              <a:rPr lang="tr-TR" sz="2400" b="1" dirty="0" smtClean="0">
                <a:solidFill>
                  <a:schemeClr val="bg1"/>
                </a:solidFill>
                <a:effectLst>
                  <a:outerShdw blurRad="38100" dist="38100" dir="2700000" algn="tl">
                    <a:srgbClr val="000000"/>
                  </a:outerShdw>
                </a:effectLst>
              </a:rPr>
              <a:t>KİMYASAL MADDE BULUNMAKTADIR</a:t>
            </a:r>
            <a:endParaRPr lang="tr-TR" sz="2400" dirty="0" smtClean="0">
              <a:solidFill>
                <a:schemeClr val="bg1"/>
              </a:solidFill>
              <a:effectLst>
                <a:outerShdw blurRad="38100" dist="38100" dir="2700000" algn="tl">
                  <a:srgbClr val="000000"/>
                </a:outerShdw>
              </a:effectLst>
            </a:endParaRPr>
          </a:p>
          <a:p>
            <a:pPr algn="ctr"/>
            <a:endParaRPr lang="tr-TR" sz="2400" dirty="0">
              <a:solidFill>
                <a:schemeClr val="bg1"/>
              </a:solidFill>
            </a:endParaRPr>
          </a:p>
        </p:txBody>
      </p:sp>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1026" descr="sigaraduman"/>
          <p:cNvPicPr>
            <a:picLocks noGrp="1" noChangeAspect="1" noChangeArrowheads="1"/>
          </p:cNvPicPr>
          <p:nvPr>
            <p:ph idx="1"/>
          </p:nvPr>
        </p:nvPicPr>
        <p:blipFill>
          <a:blip r:embed="rId2" cstate="print"/>
          <a:srcRect/>
          <a:stretch>
            <a:fillRect/>
          </a:stretch>
        </p:blipFill>
        <p:spPr bwMode="auto">
          <a:xfrm>
            <a:off x="0" y="0"/>
            <a:ext cx="4000496" cy="6858000"/>
          </a:xfrm>
          <a:prstGeom prst="rect">
            <a:avLst/>
          </a:prstGeom>
          <a:noFill/>
          <a:ln w="9525">
            <a:noFill/>
            <a:miter lim="800000"/>
            <a:headEnd/>
            <a:tailEnd/>
          </a:ln>
        </p:spPr>
      </p:pic>
      <p:pic>
        <p:nvPicPr>
          <p:cNvPr id="5" name="Picture 1027" descr="sigara1"/>
          <p:cNvPicPr>
            <a:picLocks noChangeAspect="1" noChangeArrowheads="1"/>
          </p:cNvPicPr>
          <p:nvPr/>
        </p:nvPicPr>
        <p:blipFill>
          <a:blip r:embed="rId3" cstate="print"/>
          <a:srcRect/>
          <a:stretch>
            <a:fillRect/>
          </a:stretch>
        </p:blipFill>
        <p:spPr bwMode="auto">
          <a:xfrm>
            <a:off x="3995738" y="0"/>
            <a:ext cx="5148262" cy="6858000"/>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7972452" cy="653210"/>
          </a:xfrm>
        </p:spPr>
        <p:txBody>
          <a:bodyPr>
            <a:normAutofit fontScale="90000"/>
          </a:bodyPr>
          <a:lstStyle/>
          <a:p>
            <a:endParaRPr lang="tr-TR" dirty="0"/>
          </a:p>
        </p:txBody>
      </p:sp>
      <p:sp>
        <p:nvSpPr>
          <p:cNvPr id="5" name="4 İçerik Yer Tutucusu"/>
          <p:cNvSpPr>
            <a:spLocks noGrp="1"/>
          </p:cNvSpPr>
          <p:nvPr>
            <p:ph idx="1"/>
          </p:nvPr>
        </p:nvSpPr>
        <p:spPr/>
        <p:txBody>
          <a:bodyPr>
            <a:normAutofit/>
          </a:bodyPr>
          <a:lstStyle/>
          <a:p>
            <a:pPr>
              <a:buNone/>
            </a:pPr>
            <a:r>
              <a:rPr lang="tr-TR" sz="4400" dirty="0" smtClean="0">
                <a:solidFill>
                  <a:srgbClr val="FF0000"/>
                </a:solidFill>
              </a:rPr>
              <a:t>  Sigaranın Vücudumuza Etkileri</a:t>
            </a:r>
            <a:endParaRPr lang="tr-TR" sz="4400" dirty="0">
              <a:solidFill>
                <a:srgbClr val="FF0000"/>
              </a:solidFill>
            </a:endParaRPr>
          </a:p>
        </p:txBody>
      </p:sp>
      <p:pic>
        <p:nvPicPr>
          <p:cNvPr id="6" name="Picture 4" descr="Menino"/>
          <p:cNvPicPr>
            <a:picLocks noChangeAspect="1" noChangeArrowheads="1" noCrop="1"/>
          </p:cNvPicPr>
          <p:nvPr/>
        </p:nvPicPr>
        <p:blipFill>
          <a:blip r:embed="rId2" cstate="print"/>
          <a:srcRect/>
          <a:stretch>
            <a:fillRect/>
          </a:stretch>
        </p:blipFill>
        <p:spPr>
          <a:xfrm>
            <a:off x="2643174" y="3286124"/>
            <a:ext cx="3822579" cy="3000396"/>
          </a:xfrm>
          <a:prstGeom prst="rect">
            <a:avLst/>
          </a:prstGeom>
          <a:noFill/>
          <a:ln/>
        </p:spPr>
      </p:pic>
    </p:spTree>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Solunum Yolları Ve Sigara</a:t>
            </a:r>
            <a:endParaRPr lang="tr-TR" dirty="0">
              <a:solidFill>
                <a:srgbClr val="FF0000"/>
              </a:solidFill>
            </a:endParaRPr>
          </a:p>
        </p:txBody>
      </p:sp>
      <p:sp>
        <p:nvSpPr>
          <p:cNvPr id="3" name="2 İçerik Yer Tutucusu"/>
          <p:cNvSpPr>
            <a:spLocks noGrp="1"/>
          </p:cNvSpPr>
          <p:nvPr>
            <p:ph idx="1"/>
          </p:nvPr>
        </p:nvSpPr>
        <p:spPr/>
        <p:txBody>
          <a:bodyPr/>
          <a:lstStyle/>
          <a:p>
            <a:pPr algn="just">
              <a:spcBef>
                <a:spcPct val="50000"/>
              </a:spcBef>
              <a:buNone/>
            </a:pPr>
            <a:r>
              <a:rPr lang="tr-TR" sz="2800" dirty="0" smtClean="0">
                <a:cs typeface="Arial" charset="0"/>
              </a:rPr>
              <a:t>Sigara kullanımı akciğer, ağız, </a:t>
            </a:r>
            <a:r>
              <a:rPr lang="tr-TR" sz="2800" dirty="0" err="1" smtClean="0">
                <a:cs typeface="Arial" charset="0"/>
              </a:rPr>
              <a:t>larenks</a:t>
            </a:r>
            <a:r>
              <a:rPr lang="tr-TR" sz="2800" dirty="0" smtClean="0">
                <a:cs typeface="Arial" charset="0"/>
              </a:rPr>
              <a:t>, </a:t>
            </a:r>
            <a:r>
              <a:rPr lang="tr-TR" sz="2800" dirty="0" err="1" smtClean="0">
                <a:cs typeface="Arial" charset="0"/>
              </a:rPr>
              <a:t>farenks</a:t>
            </a:r>
            <a:r>
              <a:rPr lang="tr-TR" sz="2800" dirty="0" smtClean="0">
                <a:cs typeface="Arial" charset="0"/>
              </a:rPr>
              <a:t>, </a:t>
            </a:r>
            <a:r>
              <a:rPr lang="tr-TR" sz="2800" dirty="0" err="1" smtClean="0">
                <a:latin typeface="Arial Unicode MS"/>
                <a:cs typeface="Arial" charset="0"/>
              </a:rPr>
              <a:t>ö</a:t>
            </a:r>
            <a:r>
              <a:rPr lang="tr-TR" sz="2800" dirty="0" err="1" smtClean="0">
                <a:cs typeface="Arial" charset="0"/>
              </a:rPr>
              <a:t>zefagus</a:t>
            </a:r>
            <a:r>
              <a:rPr lang="tr-TR" sz="2800" dirty="0" smtClean="0">
                <a:cs typeface="Arial" charset="0"/>
              </a:rPr>
              <a:t> kanserlerinin başlıca nedenidir.</a:t>
            </a:r>
          </a:p>
          <a:p>
            <a:pPr algn="just">
              <a:spcBef>
                <a:spcPct val="50000"/>
              </a:spcBef>
              <a:buNone/>
            </a:pPr>
            <a:r>
              <a:rPr lang="tr-TR" sz="2800" dirty="0" smtClean="0">
                <a:cs typeface="Arial" charset="0"/>
              </a:rPr>
              <a:t>	 Mesane, b</a:t>
            </a:r>
            <a:r>
              <a:rPr lang="tr-TR" sz="2800" dirty="0" smtClean="0">
                <a:latin typeface="Arial Unicode MS"/>
                <a:cs typeface="Arial" charset="0"/>
              </a:rPr>
              <a:t>ö</a:t>
            </a:r>
            <a:r>
              <a:rPr lang="tr-TR" sz="2800" dirty="0" smtClean="0">
                <a:cs typeface="Arial" charset="0"/>
              </a:rPr>
              <a:t>brek ve pankreas kanserlerinin oluşumuna katkıda bulunmaktadır. </a:t>
            </a:r>
          </a:p>
          <a:p>
            <a:pPr algn="just">
              <a:spcBef>
                <a:spcPct val="50000"/>
              </a:spcBef>
              <a:buNone/>
            </a:pPr>
            <a:r>
              <a:rPr lang="tr-TR" sz="2800" dirty="0" smtClean="0">
                <a:cs typeface="Arial" charset="0"/>
              </a:rPr>
              <a:t>	Ayrıca mide, </a:t>
            </a:r>
            <a:r>
              <a:rPr lang="tr-TR" sz="2800" dirty="0" err="1" smtClean="0">
                <a:cs typeface="Arial" charset="0"/>
              </a:rPr>
              <a:t>serviks</a:t>
            </a:r>
            <a:r>
              <a:rPr lang="tr-TR" sz="2800" dirty="0" smtClean="0">
                <a:cs typeface="Arial" charset="0"/>
              </a:rPr>
              <a:t>   kanserleri ve l</a:t>
            </a:r>
            <a:r>
              <a:rPr lang="tr-TR" sz="2800" dirty="0" smtClean="0">
                <a:latin typeface="Arial Unicode MS"/>
                <a:cs typeface="Arial" charset="0"/>
              </a:rPr>
              <a:t>ö</a:t>
            </a:r>
            <a:r>
              <a:rPr lang="tr-TR" sz="2800" dirty="0" smtClean="0">
                <a:cs typeface="Arial" charset="0"/>
              </a:rPr>
              <a:t>semi ile de</a:t>
            </a:r>
            <a:r>
              <a:rPr lang="tr-TR" sz="2800" dirty="0" smtClean="0"/>
              <a:t> </a:t>
            </a:r>
            <a:r>
              <a:rPr lang="tr-TR" sz="2800" dirty="0" smtClean="0">
                <a:cs typeface="Arial" charset="0"/>
              </a:rPr>
              <a:t>ilişkisi saptanmıştır.	</a:t>
            </a:r>
          </a:p>
          <a:p>
            <a:endParaRPr lang="tr-TR" dirty="0"/>
          </a:p>
        </p:txBody>
      </p:sp>
      <p:pic>
        <p:nvPicPr>
          <p:cNvPr id="4" name="Picture 6" descr="semfumo"/>
          <p:cNvPicPr>
            <a:picLocks noChangeAspect="1" noChangeArrowheads="1" noCrop="1"/>
          </p:cNvPicPr>
          <p:nvPr/>
        </p:nvPicPr>
        <p:blipFill>
          <a:blip r:embed="rId2" cstate="print"/>
          <a:srcRect/>
          <a:stretch>
            <a:fillRect/>
          </a:stretch>
        </p:blipFill>
        <p:spPr bwMode="auto">
          <a:xfrm>
            <a:off x="6429388" y="4857760"/>
            <a:ext cx="2094765" cy="1571636"/>
          </a:xfrm>
          <a:prstGeom prst="rect">
            <a:avLst/>
          </a:prstGeom>
          <a:noFill/>
        </p:spPr>
      </p:pic>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10" descr="Resim12"/>
          <p:cNvPicPr>
            <a:picLocks noGrp="1" noChangeAspect="1" noChangeArrowheads="1"/>
          </p:cNvPicPr>
          <p:nvPr>
            <p:ph idx="1"/>
          </p:nvPr>
        </p:nvPicPr>
        <p:blipFill>
          <a:blip r:embed="rId2" cstate="print"/>
          <a:srcRect/>
          <a:stretch>
            <a:fillRect/>
          </a:stretch>
        </p:blipFill>
        <p:spPr>
          <a:xfrm>
            <a:off x="285720" y="1000108"/>
            <a:ext cx="3357585" cy="2778691"/>
          </a:xfrm>
          <a:noFill/>
          <a:ln/>
        </p:spPr>
      </p:pic>
      <p:pic>
        <p:nvPicPr>
          <p:cNvPr id="5" name="Picture 4" descr="Resim13"/>
          <p:cNvPicPr>
            <a:picLocks noChangeAspect="1" noChangeArrowheads="1"/>
          </p:cNvPicPr>
          <p:nvPr/>
        </p:nvPicPr>
        <p:blipFill>
          <a:blip r:embed="rId3" cstate="print"/>
          <a:srcRect/>
          <a:stretch>
            <a:fillRect/>
          </a:stretch>
        </p:blipFill>
        <p:spPr>
          <a:xfrm>
            <a:off x="3714744" y="928670"/>
            <a:ext cx="5113338" cy="3608387"/>
          </a:xfrm>
          <a:prstGeom prst="rect">
            <a:avLst/>
          </a:prstGeom>
          <a:noFill/>
          <a:ln/>
        </p:spPr>
      </p:pic>
      <p:pic>
        <p:nvPicPr>
          <p:cNvPr id="8" name="Picture 7" descr="Resim14"/>
          <p:cNvPicPr>
            <a:picLocks noChangeAspect="1" noChangeArrowheads="1"/>
          </p:cNvPicPr>
          <p:nvPr/>
        </p:nvPicPr>
        <p:blipFill>
          <a:blip r:embed="rId4" cstate="print"/>
          <a:srcRect/>
          <a:stretch>
            <a:fillRect/>
          </a:stretch>
        </p:blipFill>
        <p:spPr>
          <a:xfrm>
            <a:off x="2214546" y="5072074"/>
            <a:ext cx="4038600" cy="949325"/>
          </a:xfrm>
          <a:prstGeom prst="rect">
            <a:avLst/>
          </a:prstGeom>
          <a:noFill/>
          <a:ln w="76200" cmpd="tri">
            <a:solidFill>
              <a:srgbClr val="FF9900"/>
            </a:solidFill>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ppt_x"/>
                                          </p:val>
                                        </p:tav>
                                        <p:tav tm="100000">
                                          <p:val>
                                            <p:strVal val="#ppt_x"/>
                                          </p:val>
                                        </p:tav>
                                      </p:tavLst>
                                    </p:anim>
                                    <p:anim calcmode="lin" valueType="num">
                                      <p:cBhvr additive="base">
                                        <p:cTn id="1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042"/>
            <a:ext cx="8229600" cy="1071570"/>
          </a:xfrm>
        </p:spPr>
        <p:txBody>
          <a:bodyPr/>
          <a:lstStyle/>
          <a:p>
            <a:r>
              <a:rPr lang="tr-TR" dirty="0" smtClean="0">
                <a:solidFill>
                  <a:srgbClr val="FF0000"/>
                </a:solidFill>
              </a:rPr>
              <a:t>Beynimiz Ve Sigara</a:t>
            </a:r>
            <a:endParaRPr lang="tr-TR" dirty="0">
              <a:solidFill>
                <a:srgbClr val="FF0000"/>
              </a:solidFill>
            </a:endParaRPr>
          </a:p>
        </p:txBody>
      </p:sp>
      <p:sp>
        <p:nvSpPr>
          <p:cNvPr id="3" name="2 İçerik Yer Tutucusu"/>
          <p:cNvSpPr>
            <a:spLocks noGrp="1"/>
          </p:cNvSpPr>
          <p:nvPr>
            <p:ph idx="1"/>
          </p:nvPr>
        </p:nvSpPr>
        <p:spPr>
          <a:xfrm>
            <a:off x="214282" y="1571612"/>
            <a:ext cx="5000660" cy="5072098"/>
          </a:xfrm>
        </p:spPr>
        <p:txBody>
          <a:bodyPr>
            <a:normAutofit fontScale="92500"/>
          </a:bodyPr>
          <a:lstStyle/>
          <a:p>
            <a:pPr algn="just">
              <a:buFont typeface="Wingdings" pitchFamily="2" charset="2"/>
              <a:buNone/>
            </a:pPr>
            <a:r>
              <a:rPr lang="tr-TR" dirty="0" smtClean="0">
                <a:solidFill>
                  <a:schemeClr val="tx2"/>
                </a:solidFill>
              </a:rPr>
              <a:t>Beyin damarlarında daralma ve tıkanmalar beyin </a:t>
            </a:r>
            <a:r>
              <a:rPr lang="tr-TR" dirty="0" err="1" smtClean="0">
                <a:solidFill>
                  <a:schemeClr val="tx2"/>
                </a:solidFill>
              </a:rPr>
              <a:t>enfraktüsüne</a:t>
            </a:r>
            <a:r>
              <a:rPr lang="tr-TR" dirty="0" smtClean="0">
                <a:solidFill>
                  <a:schemeClr val="tx2"/>
                </a:solidFill>
              </a:rPr>
              <a:t> ve kanamaya yol açar. Bu da kaslarda kuvvet azalması, felçler ve yatalak kalma şeklinde kendini gösterir. </a:t>
            </a:r>
          </a:p>
          <a:p>
            <a:pPr algn="just">
              <a:buFont typeface="Wingdings" pitchFamily="2" charset="2"/>
              <a:buNone/>
            </a:pPr>
            <a:r>
              <a:rPr lang="tr-TR" dirty="0" smtClean="0">
                <a:solidFill>
                  <a:schemeClr val="tx2"/>
                </a:solidFill>
              </a:rPr>
              <a:t>		</a:t>
            </a:r>
            <a:r>
              <a:rPr lang="tr-TR" sz="2800" dirty="0" smtClean="0">
                <a:solidFill>
                  <a:schemeClr val="tx2"/>
                </a:solidFill>
              </a:rPr>
              <a:t>Sigaranın içindeki karbon monoksit kandaki oksijeni yok eder. Buna bağlı olarak zihinsel ve bedensel yorgunluk ortaya çıkar, </a:t>
            </a:r>
            <a:r>
              <a:rPr lang="tr-TR" dirty="0" smtClean="0">
                <a:solidFill>
                  <a:schemeClr val="tx2"/>
                </a:solidFill>
              </a:rPr>
              <a:t>zihinsel eforumuzu etkiler. </a:t>
            </a:r>
          </a:p>
          <a:p>
            <a:pPr algn="just">
              <a:buFont typeface="Wingdings" pitchFamily="2" charset="2"/>
              <a:buNone/>
            </a:pPr>
            <a:r>
              <a:rPr lang="tr-TR" dirty="0" smtClean="0">
                <a:solidFill>
                  <a:schemeClr val="tx2"/>
                </a:solidFill>
              </a:rPr>
              <a:t>		Nikotin, beyin hücrelerimizi etkileyerek bağımlılığa yol açar .</a:t>
            </a:r>
            <a:r>
              <a:rPr lang="tr-TR" sz="2400" dirty="0" smtClean="0">
                <a:solidFill>
                  <a:schemeClr val="tx2"/>
                </a:solidFill>
              </a:rPr>
              <a:t> </a:t>
            </a:r>
          </a:p>
          <a:p>
            <a:pPr>
              <a:buNone/>
            </a:pPr>
            <a:endParaRPr lang="tr-TR" dirty="0"/>
          </a:p>
        </p:txBody>
      </p:sp>
      <p:pic>
        <p:nvPicPr>
          <p:cNvPr id="4" name="Picture 6" descr="mansiyon2"/>
          <p:cNvPicPr>
            <a:picLocks noChangeAspect="1" noChangeArrowheads="1"/>
          </p:cNvPicPr>
          <p:nvPr/>
        </p:nvPicPr>
        <p:blipFill>
          <a:blip r:embed="rId2" cstate="print"/>
          <a:srcRect/>
          <a:stretch>
            <a:fillRect/>
          </a:stretch>
        </p:blipFill>
        <p:spPr>
          <a:xfrm>
            <a:off x="5572132" y="1428736"/>
            <a:ext cx="3205162" cy="4464050"/>
          </a:xfrm>
          <a:prstGeom prst="rect">
            <a:avLst/>
          </a:prstGeom>
          <a:noFill/>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Damarlarımız Ve Sigara</a:t>
            </a:r>
            <a:endParaRPr lang="tr-TR" dirty="0">
              <a:solidFill>
                <a:srgbClr val="FF0000"/>
              </a:solidFill>
            </a:endParaRPr>
          </a:p>
        </p:txBody>
      </p:sp>
      <p:sp>
        <p:nvSpPr>
          <p:cNvPr id="3" name="2 İçerik Yer Tutucusu"/>
          <p:cNvSpPr>
            <a:spLocks noGrp="1"/>
          </p:cNvSpPr>
          <p:nvPr>
            <p:ph idx="1"/>
          </p:nvPr>
        </p:nvSpPr>
        <p:spPr>
          <a:xfrm>
            <a:off x="457200" y="1935480"/>
            <a:ext cx="5114932" cy="4389120"/>
          </a:xfrm>
        </p:spPr>
        <p:txBody>
          <a:bodyPr>
            <a:normAutofit fontScale="85000" lnSpcReduction="20000"/>
          </a:bodyPr>
          <a:lstStyle/>
          <a:p>
            <a:pPr>
              <a:lnSpc>
                <a:spcPct val="80000"/>
              </a:lnSpc>
              <a:buFont typeface="Wingdings" pitchFamily="2" charset="2"/>
              <a:buChar char="v"/>
            </a:pPr>
            <a:r>
              <a:rPr lang="tr-TR" sz="2800" dirty="0" smtClean="0"/>
              <a:t>Zaralı </a:t>
            </a:r>
            <a:r>
              <a:rPr lang="tr-TR" sz="2800" dirty="0" err="1" smtClean="0"/>
              <a:t>kolestrolde</a:t>
            </a:r>
            <a:r>
              <a:rPr lang="tr-TR" sz="2800" dirty="0" smtClean="0"/>
              <a:t> yükselme ,</a:t>
            </a:r>
          </a:p>
          <a:p>
            <a:pPr>
              <a:lnSpc>
                <a:spcPct val="80000"/>
              </a:lnSpc>
              <a:buFont typeface="Wingdings" pitchFamily="2" charset="2"/>
              <a:buChar char="v"/>
            </a:pPr>
            <a:r>
              <a:rPr lang="tr-TR" sz="2800" dirty="0" smtClean="0"/>
              <a:t>Damar ve çeperinde </a:t>
            </a:r>
            <a:r>
              <a:rPr lang="tr-TR" sz="2800" dirty="0" err="1" smtClean="0"/>
              <a:t>arteriosklerotik</a:t>
            </a:r>
            <a:r>
              <a:rPr lang="tr-TR" sz="2800" dirty="0" smtClean="0"/>
              <a:t> plak oluşumu </a:t>
            </a:r>
          </a:p>
          <a:p>
            <a:pPr>
              <a:lnSpc>
                <a:spcPct val="80000"/>
              </a:lnSpc>
              <a:buFont typeface="Wingdings" pitchFamily="2" charset="2"/>
              <a:buChar char="v"/>
            </a:pPr>
            <a:r>
              <a:rPr lang="tr-TR" sz="2800" dirty="0" smtClean="0"/>
              <a:t>Hipertansiyon riski</a:t>
            </a:r>
          </a:p>
          <a:p>
            <a:pPr>
              <a:lnSpc>
                <a:spcPct val="80000"/>
              </a:lnSpc>
              <a:buFont typeface="Wingdings" pitchFamily="2" charset="2"/>
              <a:buChar char="v"/>
            </a:pPr>
            <a:r>
              <a:rPr lang="tr-TR" sz="2800" dirty="0" smtClean="0"/>
              <a:t>Kan akışında azalma .</a:t>
            </a:r>
            <a:endParaRPr lang="en-US" sz="2800" dirty="0" smtClean="0"/>
          </a:p>
          <a:p>
            <a:pPr>
              <a:lnSpc>
                <a:spcPct val="80000"/>
              </a:lnSpc>
              <a:buFont typeface="Wingdings" pitchFamily="2" charset="2"/>
              <a:buChar char="v"/>
            </a:pPr>
            <a:r>
              <a:rPr lang="tr-TR" sz="2800" dirty="0" smtClean="0"/>
              <a:t>	</a:t>
            </a:r>
          </a:p>
          <a:p>
            <a:pPr>
              <a:lnSpc>
                <a:spcPct val="80000"/>
              </a:lnSpc>
              <a:buFont typeface="Wingdings" pitchFamily="2" charset="2"/>
              <a:buNone/>
            </a:pPr>
            <a:r>
              <a:rPr lang="tr-TR" sz="2800" dirty="0" smtClean="0"/>
              <a:t>Sigara bütün damarlarımızı ve kanımızın yapısını etkileyerek organlarımızın beslenmesini bozar  	</a:t>
            </a:r>
          </a:p>
          <a:p>
            <a:pPr>
              <a:lnSpc>
                <a:spcPct val="80000"/>
              </a:lnSpc>
              <a:buFont typeface="Wingdings" pitchFamily="2" charset="2"/>
              <a:buNone/>
            </a:pPr>
            <a:r>
              <a:rPr lang="tr-TR" sz="2800" dirty="0" smtClean="0"/>
              <a:t>		Sigaranın yol açtığı damar daralması ve tıkanması, ellerde ve ayaklarda soğumaya, bacak ağrılarına , kramplara ve zamanla </a:t>
            </a:r>
            <a:r>
              <a:rPr lang="tr-TR" sz="2800" dirty="0" err="1" smtClean="0"/>
              <a:t>gangrene</a:t>
            </a:r>
            <a:r>
              <a:rPr lang="tr-TR" sz="2800" dirty="0" smtClean="0"/>
              <a:t> yol açabilir, bu nedenle kol ve bacakların kesilmesi gerekebilir</a:t>
            </a:r>
          </a:p>
          <a:p>
            <a:pPr>
              <a:buNone/>
            </a:pPr>
            <a:endParaRPr lang="tr-TR" dirty="0"/>
          </a:p>
        </p:txBody>
      </p:sp>
      <p:pic>
        <p:nvPicPr>
          <p:cNvPr id="4" name="Picture 4" descr="birinci"/>
          <p:cNvPicPr>
            <a:picLocks noChangeAspect="1" noChangeArrowheads="1"/>
          </p:cNvPicPr>
          <p:nvPr/>
        </p:nvPicPr>
        <p:blipFill>
          <a:blip r:embed="rId2" cstate="print"/>
          <a:srcRect/>
          <a:stretch>
            <a:fillRect/>
          </a:stretch>
        </p:blipFill>
        <p:spPr>
          <a:xfrm>
            <a:off x="5572132" y="1785926"/>
            <a:ext cx="3357586" cy="4857784"/>
          </a:xfrm>
          <a:prstGeom prst="rect">
            <a:avLst/>
          </a:prstGeom>
          <a:noFill/>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Kalbimiz Ve Sigara</a:t>
            </a:r>
            <a:endParaRPr lang="tr-TR" dirty="0">
              <a:solidFill>
                <a:srgbClr val="FF0000"/>
              </a:solidFill>
            </a:endParaRPr>
          </a:p>
        </p:txBody>
      </p:sp>
      <p:sp>
        <p:nvSpPr>
          <p:cNvPr id="3" name="2 İçerik Yer Tutucusu"/>
          <p:cNvSpPr>
            <a:spLocks noGrp="1"/>
          </p:cNvSpPr>
          <p:nvPr>
            <p:ph idx="1"/>
          </p:nvPr>
        </p:nvSpPr>
        <p:spPr>
          <a:xfrm>
            <a:off x="457200" y="1935480"/>
            <a:ext cx="6829444" cy="4389120"/>
          </a:xfrm>
        </p:spPr>
        <p:txBody>
          <a:bodyPr/>
          <a:lstStyle/>
          <a:p>
            <a:pPr>
              <a:buNone/>
            </a:pPr>
            <a:r>
              <a:rPr lang="tr-TR" sz="2800" dirty="0" smtClean="0"/>
              <a:t>Sigara, felçlerin %18’ inden, kalp ve damar hastalıkların %21’inden, kronik kalp hastalıklarına bağlı ölümlerin %30’ undan sorumludur .</a:t>
            </a:r>
          </a:p>
          <a:p>
            <a:pPr>
              <a:buFont typeface="Wingdings" pitchFamily="2" charset="2"/>
              <a:buChar char="v"/>
            </a:pPr>
            <a:r>
              <a:rPr lang="tr-TR" sz="2800" dirty="0" smtClean="0">
                <a:solidFill>
                  <a:schemeClr val="tx2"/>
                </a:solidFill>
                <a:effectLst>
                  <a:outerShdw blurRad="38100" dist="38100" dir="2700000" algn="tl">
                    <a:srgbClr val="000000"/>
                  </a:outerShdw>
                </a:effectLst>
              </a:rPr>
              <a:t>Koroner damarlarda daralma </a:t>
            </a:r>
          </a:p>
          <a:p>
            <a:pPr>
              <a:buFont typeface="Wingdings" pitchFamily="2" charset="2"/>
              <a:buChar char="v"/>
            </a:pPr>
            <a:r>
              <a:rPr lang="tr-TR" sz="2800" dirty="0" err="1" smtClean="0">
                <a:solidFill>
                  <a:schemeClr val="tx2"/>
                </a:solidFill>
                <a:effectLst>
                  <a:outerShdw blurRad="38100" dist="38100" dir="2700000" algn="tl">
                    <a:srgbClr val="000000"/>
                  </a:outerShdw>
                </a:effectLst>
              </a:rPr>
              <a:t>Anjina</a:t>
            </a:r>
            <a:r>
              <a:rPr lang="tr-TR" sz="2800" dirty="0" smtClean="0">
                <a:solidFill>
                  <a:schemeClr val="tx2"/>
                </a:solidFill>
                <a:effectLst>
                  <a:outerShdw blurRad="38100" dist="38100" dir="2700000" algn="tl">
                    <a:srgbClr val="000000"/>
                  </a:outerShdw>
                </a:effectLst>
              </a:rPr>
              <a:t> </a:t>
            </a:r>
            <a:r>
              <a:rPr lang="tr-TR" sz="2800" dirty="0" err="1" smtClean="0">
                <a:solidFill>
                  <a:schemeClr val="tx2"/>
                </a:solidFill>
                <a:effectLst>
                  <a:outerShdw blurRad="38100" dist="38100" dir="2700000" algn="tl">
                    <a:srgbClr val="000000"/>
                  </a:outerShdw>
                </a:effectLst>
              </a:rPr>
              <a:t>pektoris</a:t>
            </a:r>
            <a:r>
              <a:rPr lang="tr-TR" sz="2800" dirty="0" smtClean="0">
                <a:solidFill>
                  <a:schemeClr val="tx2"/>
                </a:solidFill>
                <a:effectLst>
                  <a:outerShdw blurRad="38100" dist="38100" dir="2700000" algn="tl">
                    <a:srgbClr val="000000"/>
                  </a:outerShdw>
                </a:effectLst>
              </a:rPr>
              <a:t> </a:t>
            </a:r>
          </a:p>
          <a:p>
            <a:pPr>
              <a:buFont typeface="Wingdings" pitchFamily="2" charset="2"/>
              <a:buChar char="v"/>
            </a:pPr>
            <a:r>
              <a:rPr lang="tr-TR" sz="2800" dirty="0" err="1" smtClean="0">
                <a:solidFill>
                  <a:schemeClr val="tx2"/>
                </a:solidFill>
                <a:effectLst>
                  <a:outerShdw blurRad="38100" dist="38100" dir="2700000" algn="tl">
                    <a:srgbClr val="000000"/>
                  </a:outerShdw>
                </a:effectLst>
              </a:rPr>
              <a:t>Myokard</a:t>
            </a:r>
            <a:r>
              <a:rPr lang="tr-TR" sz="2800" dirty="0" smtClean="0">
                <a:solidFill>
                  <a:schemeClr val="tx2"/>
                </a:solidFill>
                <a:effectLst>
                  <a:outerShdw blurRad="38100" dist="38100" dir="2700000" algn="tl">
                    <a:srgbClr val="000000"/>
                  </a:outerShdw>
                </a:effectLst>
              </a:rPr>
              <a:t> </a:t>
            </a:r>
            <a:r>
              <a:rPr lang="tr-TR" sz="2800" dirty="0" err="1" smtClean="0">
                <a:solidFill>
                  <a:schemeClr val="tx2"/>
                </a:solidFill>
                <a:effectLst>
                  <a:outerShdw blurRad="38100" dist="38100" dir="2700000" algn="tl">
                    <a:srgbClr val="000000"/>
                  </a:outerShdw>
                </a:effectLst>
              </a:rPr>
              <a:t>enfraktüsü</a:t>
            </a:r>
            <a:r>
              <a:rPr lang="tr-TR" sz="2800" dirty="0" smtClean="0">
                <a:solidFill>
                  <a:schemeClr val="tx2"/>
                </a:solidFill>
                <a:effectLst>
                  <a:outerShdw blurRad="38100" dist="38100" dir="2700000" algn="tl">
                    <a:srgbClr val="000000"/>
                  </a:outerShdw>
                </a:effectLst>
              </a:rPr>
              <a:t> </a:t>
            </a:r>
          </a:p>
          <a:p>
            <a:pPr>
              <a:buFont typeface="Wingdings" pitchFamily="2" charset="2"/>
              <a:buChar char="v"/>
            </a:pPr>
            <a:r>
              <a:rPr lang="tr-TR" sz="2800" dirty="0" smtClean="0">
                <a:solidFill>
                  <a:schemeClr val="tx2"/>
                </a:solidFill>
                <a:effectLst>
                  <a:outerShdw blurRad="38100" dist="38100" dir="2700000" algn="tl">
                    <a:srgbClr val="000000"/>
                  </a:outerShdw>
                </a:effectLst>
              </a:rPr>
              <a:t>Kalp çalışma hızında artış</a:t>
            </a:r>
            <a:r>
              <a:rPr lang="tr-TR" sz="2800" dirty="0" smtClean="0">
                <a:solidFill>
                  <a:schemeClr val="tx2"/>
                </a:solidFill>
              </a:rPr>
              <a:t> </a:t>
            </a:r>
            <a:endParaRPr lang="en-US" sz="2800" dirty="0" smtClean="0">
              <a:solidFill>
                <a:schemeClr val="tx2"/>
              </a:solidFill>
            </a:endParaRPr>
          </a:p>
          <a:p>
            <a:pPr>
              <a:buFont typeface="Wingdings" pitchFamily="2" charset="2"/>
              <a:buChar char="v"/>
            </a:pPr>
            <a:endParaRPr lang="tr-TR" dirty="0"/>
          </a:p>
        </p:txBody>
      </p:sp>
      <p:pic>
        <p:nvPicPr>
          <p:cNvPr id="4" name="Picture 4" descr="sigara1"/>
          <p:cNvPicPr>
            <a:picLocks noChangeAspect="1" noChangeArrowheads="1"/>
          </p:cNvPicPr>
          <p:nvPr/>
        </p:nvPicPr>
        <p:blipFill>
          <a:blip r:embed="rId2" cstate="print"/>
          <a:srcRect/>
          <a:stretch>
            <a:fillRect/>
          </a:stretch>
        </p:blipFill>
        <p:spPr>
          <a:xfrm>
            <a:off x="6429388" y="2928934"/>
            <a:ext cx="2432050" cy="3598862"/>
          </a:xfrm>
          <a:prstGeom prst="rect">
            <a:avLst/>
          </a:prstGeom>
          <a:noFill/>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214422"/>
            <a:ext cx="8258204" cy="1357322"/>
          </a:xfrm>
        </p:spPr>
        <p:txBody>
          <a:bodyPr/>
          <a:lstStyle/>
          <a:p>
            <a:r>
              <a:rPr lang="tr-TR" dirty="0" smtClean="0">
                <a:solidFill>
                  <a:srgbClr val="FF0000"/>
                </a:solidFill>
              </a:rPr>
              <a:t>Sindirim Organları Ve Sigara</a:t>
            </a:r>
            <a:endParaRPr lang="tr-TR" dirty="0">
              <a:solidFill>
                <a:srgbClr val="FF0000"/>
              </a:solidFill>
            </a:endParaRPr>
          </a:p>
        </p:txBody>
      </p:sp>
      <p:sp>
        <p:nvSpPr>
          <p:cNvPr id="3" name="2 İçerik Yer Tutucusu"/>
          <p:cNvSpPr>
            <a:spLocks noGrp="1"/>
          </p:cNvSpPr>
          <p:nvPr>
            <p:ph idx="1"/>
          </p:nvPr>
        </p:nvSpPr>
        <p:spPr>
          <a:xfrm>
            <a:off x="457200" y="3071810"/>
            <a:ext cx="8229600" cy="3786190"/>
          </a:xfrm>
        </p:spPr>
        <p:txBody>
          <a:bodyPr/>
          <a:lstStyle/>
          <a:p>
            <a:pPr>
              <a:buFont typeface="Wingdings" pitchFamily="2" charset="2"/>
              <a:buChar char="v"/>
            </a:pPr>
            <a:r>
              <a:rPr lang="tr-TR" sz="2800" dirty="0" smtClean="0"/>
              <a:t>Sigara dumanı asit salgısını arttırır.</a:t>
            </a:r>
          </a:p>
          <a:p>
            <a:pPr>
              <a:buFont typeface="Wingdings" pitchFamily="2" charset="2"/>
              <a:buChar char="v"/>
            </a:pPr>
            <a:r>
              <a:rPr lang="tr-TR" sz="2800" dirty="0" smtClean="0"/>
              <a:t>Gastrite ,mide ve </a:t>
            </a:r>
            <a:r>
              <a:rPr lang="tr-TR" sz="2800" dirty="0" err="1" smtClean="0"/>
              <a:t>oniki</a:t>
            </a:r>
            <a:r>
              <a:rPr lang="tr-TR" sz="2800" dirty="0" smtClean="0"/>
              <a:t> parmak bağırsağı ülserine yol açar . </a:t>
            </a:r>
          </a:p>
          <a:p>
            <a:pPr>
              <a:buFont typeface="Wingdings" pitchFamily="2" charset="2"/>
              <a:buChar char="v"/>
            </a:pPr>
            <a:r>
              <a:rPr lang="tr-TR" sz="2800" dirty="0" smtClean="0"/>
              <a:t>Ülser tedavisinin başarısını azaltır</a:t>
            </a:r>
            <a:r>
              <a:rPr lang="tr-TR" sz="2000" dirty="0" smtClean="0"/>
              <a:t> . </a:t>
            </a:r>
          </a:p>
          <a:p>
            <a:pPr>
              <a:buNone/>
            </a:pPr>
            <a:endParaRPr lang="tr-TR" dirty="0"/>
          </a:p>
        </p:txBody>
      </p:sp>
    </p:spTree>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Diğer Etkileri</a:t>
            </a:r>
            <a:endParaRPr lang="tr-TR" dirty="0">
              <a:solidFill>
                <a:srgbClr val="FF0000"/>
              </a:solidFill>
            </a:endParaRPr>
          </a:p>
        </p:txBody>
      </p:sp>
      <p:sp>
        <p:nvSpPr>
          <p:cNvPr id="3" name="2 İçerik Yer Tutucusu"/>
          <p:cNvSpPr>
            <a:spLocks noGrp="1"/>
          </p:cNvSpPr>
          <p:nvPr>
            <p:ph idx="1"/>
          </p:nvPr>
        </p:nvSpPr>
        <p:spPr/>
        <p:txBody>
          <a:bodyPr/>
          <a:lstStyle/>
          <a:p>
            <a:pPr>
              <a:buFont typeface="Wingdings" pitchFamily="2" charset="2"/>
              <a:buChar char="v"/>
            </a:pPr>
            <a:r>
              <a:rPr lang="tr-TR" sz="2800" dirty="0" smtClean="0"/>
              <a:t>Kemiklerde osteoporoz (erime) ve kırılma riski ,</a:t>
            </a:r>
          </a:p>
          <a:p>
            <a:pPr>
              <a:buFont typeface="Wingdings" pitchFamily="2" charset="2"/>
              <a:buChar char="v"/>
            </a:pPr>
            <a:r>
              <a:rPr lang="tr-TR" sz="2800" dirty="0" smtClean="0"/>
              <a:t>Ciltte kırışıklıklar ve soluk görünüm,</a:t>
            </a:r>
          </a:p>
          <a:p>
            <a:pPr>
              <a:buFont typeface="Wingdings" pitchFamily="2" charset="2"/>
              <a:buChar char="v"/>
            </a:pPr>
            <a:r>
              <a:rPr lang="tr-TR" sz="2800" dirty="0" smtClean="0"/>
              <a:t>Dişlerde ve parmaklarda sararma kötü koku,</a:t>
            </a:r>
          </a:p>
          <a:p>
            <a:pPr>
              <a:buFont typeface="Wingdings" pitchFamily="2" charset="2"/>
              <a:buChar char="v"/>
            </a:pPr>
            <a:r>
              <a:rPr lang="tr-TR" sz="2800" dirty="0" smtClean="0"/>
              <a:t>Saçlarda dökülme </a:t>
            </a:r>
          </a:p>
          <a:p>
            <a:pPr>
              <a:buFont typeface="Wingdings" pitchFamily="2" charset="2"/>
              <a:buChar char="v"/>
            </a:pPr>
            <a:r>
              <a:rPr lang="tr-TR" sz="2800" dirty="0" smtClean="0"/>
              <a:t>Tırnaklarda çabuk kırılma </a:t>
            </a:r>
          </a:p>
          <a:p>
            <a:endParaRPr lang="tr-TR" dirty="0"/>
          </a:p>
        </p:txBody>
      </p:sp>
      <p:pic>
        <p:nvPicPr>
          <p:cNvPr id="4" name="Picture 6" descr="SİGARA"/>
          <p:cNvPicPr>
            <a:picLocks noChangeAspect="1" noChangeArrowheads="1" noCrop="1"/>
          </p:cNvPicPr>
          <p:nvPr/>
        </p:nvPicPr>
        <p:blipFill>
          <a:blip r:embed="rId2" cstate="print"/>
          <a:srcRect/>
          <a:stretch>
            <a:fillRect/>
          </a:stretch>
        </p:blipFill>
        <p:spPr>
          <a:xfrm>
            <a:off x="4929190" y="4071942"/>
            <a:ext cx="2908515" cy="2428892"/>
          </a:xfrm>
          <a:prstGeom prst="rect">
            <a:avLst/>
          </a:prstGeom>
          <a:noFill/>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457200" y="1935480"/>
            <a:ext cx="8229600" cy="4636792"/>
          </a:xfrm>
        </p:spPr>
        <p:txBody>
          <a:bodyPr/>
          <a:lstStyle/>
          <a:p>
            <a:pPr marL="514350" indent="-514350">
              <a:buNone/>
            </a:pPr>
            <a:r>
              <a:rPr lang="tr-TR" sz="4800" dirty="0" smtClean="0">
                <a:solidFill>
                  <a:srgbClr val="FF0000"/>
                </a:solidFill>
                <a:latin typeface="+mj-lt"/>
              </a:rPr>
              <a:t>Alışkanlık:</a:t>
            </a:r>
          </a:p>
          <a:p>
            <a:pPr marL="514350" indent="-514350">
              <a:buFont typeface="+mj-lt"/>
              <a:buAutoNum type="alphaLcParenR"/>
            </a:pPr>
            <a:r>
              <a:rPr lang="tr-TR" dirty="0" smtClean="0"/>
              <a:t>İyi alışkanlık</a:t>
            </a:r>
          </a:p>
          <a:p>
            <a:pPr marL="514350" indent="-514350">
              <a:buFont typeface="+mj-lt"/>
              <a:buAutoNum type="alphaLcParenR"/>
            </a:pPr>
            <a:r>
              <a:rPr lang="tr-TR" dirty="0" smtClean="0"/>
              <a:t>Zararlı alışkanlık</a:t>
            </a:r>
          </a:p>
          <a:p>
            <a:pPr marL="514350" indent="-514350">
              <a:buNone/>
            </a:pPr>
            <a:r>
              <a:rPr lang="tr-TR" sz="4800" dirty="0" smtClean="0">
                <a:solidFill>
                  <a:srgbClr val="FF0000"/>
                </a:solidFill>
                <a:latin typeface="+mj-lt"/>
              </a:rPr>
              <a:t>Bağımlılık</a:t>
            </a:r>
          </a:p>
          <a:p>
            <a:pPr marL="914400" indent="-914400">
              <a:buFont typeface="+mj-lt"/>
              <a:buAutoNum type="alphaLcParenR"/>
            </a:pPr>
            <a:r>
              <a:rPr lang="tr-TR" sz="2400" dirty="0" smtClean="0">
                <a:solidFill>
                  <a:schemeClr val="tx2"/>
                </a:solidFill>
              </a:rPr>
              <a:t>Ruhsal bağımlılık</a:t>
            </a:r>
          </a:p>
          <a:p>
            <a:pPr marL="914400" indent="-914400">
              <a:buFont typeface="+mj-lt"/>
              <a:buAutoNum type="alphaLcParenR"/>
            </a:pPr>
            <a:r>
              <a:rPr lang="tr-TR" sz="2400" dirty="0" smtClean="0">
                <a:solidFill>
                  <a:schemeClr val="tx2"/>
                </a:solidFill>
              </a:rPr>
              <a:t>Fiziksel bağımlılık</a:t>
            </a:r>
          </a:p>
          <a:p>
            <a:pPr marL="914400" indent="-914400">
              <a:buNone/>
            </a:pPr>
            <a:endParaRPr lang="tr-TR" sz="2400" dirty="0">
              <a:solidFill>
                <a:schemeClr val="tx2"/>
              </a:solidFill>
            </a:endParaRPr>
          </a:p>
        </p:txBody>
      </p:sp>
      <p:pic>
        <p:nvPicPr>
          <p:cNvPr id="4" name="3 Resim" descr="bağımlı olma özgür ol.jpg"/>
          <p:cNvPicPr>
            <a:picLocks noChangeAspect="1"/>
          </p:cNvPicPr>
          <p:nvPr/>
        </p:nvPicPr>
        <p:blipFill>
          <a:blip r:embed="rId2" cstate="print"/>
          <a:stretch>
            <a:fillRect/>
          </a:stretch>
        </p:blipFill>
        <p:spPr>
          <a:xfrm>
            <a:off x="4071934" y="785794"/>
            <a:ext cx="4786346" cy="5856609"/>
          </a:xfrm>
          <a:prstGeom prst="rect">
            <a:avLst/>
          </a:prstGeom>
        </p:spPr>
      </p:pic>
    </p:spTree>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2" descr="Image10"/>
          <p:cNvPicPr>
            <a:picLocks noGrp="1" noChangeAspect="1" noChangeArrowheads="1"/>
          </p:cNvPicPr>
          <p:nvPr>
            <p:ph idx="1"/>
          </p:nvPr>
        </p:nvPicPr>
        <p:blipFill>
          <a:blip r:embed="rId2" cstate="print"/>
          <a:srcRect/>
          <a:stretch>
            <a:fillRect/>
          </a:stretch>
        </p:blipFill>
        <p:spPr bwMode="auto">
          <a:xfrm>
            <a:off x="357158" y="714356"/>
            <a:ext cx="4405344" cy="3357586"/>
          </a:xfrm>
          <a:prstGeom prst="rect">
            <a:avLst/>
          </a:prstGeom>
          <a:noFill/>
        </p:spPr>
      </p:pic>
      <p:pic>
        <p:nvPicPr>
          <p:cNvPr id="5" name="Picture 3" descr="severe_athero and coroner"/>
          <p:cNvPicPr>
            <a:picLocks noChangeAspect="1" noChangeArrowheads="1"/>
          </p:cNvPicPr>
          <p:nvPr/>
        </p:nvPicPr>
        <p:blipFill>
          <a:blip r:embed="rId3" cstate="print"/>
          <a:srcRect/>
          <a:stretch>
            <a:fillRect/>
          </a:stretch>
        </p:blipFill>
        <p:spPr bwMode="auto">
          <a:xfrm>
            <a:off x="4857752" y="357166"/>
            <a:ext cx="4038600" cy="3733800"/>
          </a:xfrm>
          <a:prstGeom prst="rect">
            <a:avLst/>
          </a:prstGeom>
          <a:noFill/>
        </p:spPr>
      </p:pic>
      <p:pic>
        <p:nvPicPr>
          <p:cNvPr id="6" name="Picture 4" descr="gingiva1"/>
          <p:cNvPicPr>
            <a:picLocks noChangeAspect="1" noChangeArrowheads="1"/>
          </p:cNvPicPr>
          <p:nvPr/>
        </p:nvPicPr>
        <p:blipFill>
          <a:blip r:embed="rId4" cstate="print"/>
          <a:srcRect/>
          <a:stretch>
            <a:fillRect/>
          </a:stretch>
        </p:blipFill>
        <p:spPr bwMode="auto">
          <a:xfrm>
            <a:off x="0" y="4572008"/>
            <a:ext cx="9144000" cy="2285992"/>
          </a:xfrm>
          <a:prstGeom prst="rect">
            <a:avLst/>
          </a:prstGeom>
          <a:noFill/>
        </p:spPr>
      </p:pic>
    </p:spTree>
  </p:cSld>
  <p:clrMapOvr>
    <a:masterClrMapping/>
  </p:clrMapOvr>
  <p:transition>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2" descr="Mouth Cancer 1 "/>
          <p:cNvPicPr>
            <a:picLocks noGrp="1" noChangeAspect="1" noChangeArrowheads="1"/>
          </p:cNvPicPr>
          <p:nvPr>
            <p:ph idx="1"/>
          </p:nvPr>
        </p:nvPicPr>
        <p:blipFill>
          <a:blip r:embed="rId2" cstate="print"/>
          <a:srcRect/>
          <a:stretch>
            <a:fillRect/>
          </a:stretch>
        </p:blipFill>
        <p:spPr bwMode="auto">
          <a:xfrm>
            <a:off x="357158" y="500042"/>
            <a:ext cx="3803319" cy="2500330"/>
          </a:xfrm>
          <a:prstGeom prst="rect">
            <a:avLst/>
          </a:prstGeom>
          <a:noFill/>
        </p:spPr>
      </p:pic>
      <p:pic>
        <p:nvPicPr>
          <p:cNvPr id="5" name="Picture 3" descr="recesint"/>
          <p:cNvPicPr>
            <a:picLocks noChangeAspect="1" noChangeArrowheads="1"/>
          </p:cNvPicPr>
          <p:nvPr/>
        </p:nvPicPr>
        <p:blipFill>
          <a:blip r:embed="rId3" cstate="print"/>
          <a:srcRect/>
          <a:stretch>
            <a:fillRect/>
          </a:stretch>
        </p:blipFill>
        <p:spPr bwMode="auto">
          <a:xfrm>
            <a:off x="4857752" y="351671"/>
            <a:ext cx="3614742" cy="2367937"/>
          </a:xfrm>
          <a:prstGeom prst="rect">
            <a:avLst/>
          </a:prstGeom>
          <a:noFill/>
          <a:ln w="9525">
            <a:noFill/>
            <a:miter lim="800000"/>
            <a:headEnd/>
            <a:tailEnd/>
          </a:ln>
        </p:spPr>
      </p:pic>
      <p:pic>
        <p:nvPicPr>
          <p:cNvPr id="6" name="Picture 6" descr="mthcncr3"/>
          <p:cNvPicPr>
            <a:picLocks noChangeAspect="1" noChangeArrowheads="1"/>
          </p:cNvPicPr>
          <p:nvPr/>
        </p:nvPicPr>
        <p:blipFill>
          <a:blip r:embed="rId4" cstate="print"/>
          <a:srcRect/>
          <a:stretch>
            <a:fillRect/>
          </a:stretch>
        </p:blipFill>
        <p:spPr bwMode="auto">
          <a:xfrm>
            <a:off x="3857620" y="5214950"/>
            <a:ext cx="2819400" cy="1414463"/>
          </a:xfrm>
          <a:prstGeom prst="rect">
            <a:avLst/>
          </a:prstGeom>
          <a:noFill/>
          <a:ln w="9525">
            <a:noFill/>
            <a:miter lim="800000"/>
            <a:headEnd/>
            <a:tailEnd/>
          </a:ln>
        </p:spPr>
      </p:pic>
      <p:pic>
        <p:nvPicPr>
          <p:cNvPr id="7" name="Picture 4" descr="mthcncr2"/>
          <p:cNvPicPr>
            <a:picLocks noChangeAspect="1" noChangeArrowheads="1"/>
          </p:cNvPicPr>
          <p:nvPr/>
        </p:nvPicPr>
        <p:blipFill>
          <a:blip r:embed="rId5" cstate="print"/>
          <a:srcRect/>
          <a:stretch>
            <a:fillRect/>
          </a:stretch>
        </p:blipFill>
        <p:spPr bwMode="auto">
          <a:xfrm>
            <a:off x="4857752" y="2786058"/>
            <a:ext cx="4000528" cy="2360672"/>
          </a:xfrm>
          <a:prstGeom prst="rect">
            <a:avLst/>
          </a:prstGeom>
          <a:noFill/>
          <a:ln w="9525">
            <a:noFill/>
            <a:miter lim="800000"/>
            <a:headEnd/>
            <a:tailEnd/>
          </a:ln>
        </p:spPr>
      </p:pic>
      <p:pic>
        <p:nvPicPr>
          <p:cNvPr id="8" name="Picture 5" descr="disclrint"/>
          <p:cNvPicPr>
            <a:picLocks noChangeAspect="1" noChangeArrowheads="1"/>
          </p:cNvPicPr>
          <p:nvPr/>
        </p:nvPicPr>
        <p:blipFill>
          <a:blip r:embed="rId6" cstate="print"/>
          <a:srcRect/>
          <a:stretch>
            <a:fillRect/>
          </a:stretch>
        </p:blipFill>
        <p:spPr bwMode="auto">
          <a:xfrm>
            <a:off x="428596" y="3143248"/>
            <a:ext cx="3261300" cy="2143140"/>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2" descr="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solidFill>
            <a:schemeClr val="accent1"/>
          </a:solidFill>
        </p:spPr>
      </p:pic>
    </p:spTree>
  </p:cSld>
  <p:clrMapOvr>
    <a:masterClrMapping/>
  </p:clrMapOvr>
  <p:transition>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704088"/>
            <a:ext cx="8686800" cy="1143000"/>
          </a:xfrm>
        </p:spPr>
        <p:txBody>
          <a:bodyPr/>
          <a:lstStyle/>
          <a:p>
            <a:r>
              <a:rPr lang="tr-TR" dirty="0" smtClean="0">
                <a:solidFill>
                  <a:srgbClr val="FF0000"/>
                </a:solidFill>
              </a:rPr>
              <a:t>Çocuklar ve Pasif İçicilik</a:t>
            </a:r>
            <a:endParaRPr lang="tr-TR" dirty="0">
              <a:solidFill>
                <a:srgbClr val="FF0000"/>
              </a:solidFill>
            </a:endParaRPr>
          </a:p>
        </p:txBody>
      </p:sp>
      <p:sp>
        <p:nvSpPr>
          <p:cNvPr id="3" name="2 İçerik Yer Tutucusu"/>
          <p:cNvSpPr>
            <a:spLocks noGrp="1"/>
          </p:cNvSpPr>
          <p:nvPr>
            <p:ph idx="1"/>
          </p:nvPr>
        </p:nvSpPr>
        <p:spPr>
          <a:xfrm>
            <a:off x="457200" y="2285992"/>
            <a:ext cx="8472518" cy="4357718"/>
          </a:xfrm>
        </p:spPr>
        <p:txBody>
          <a:bodyPr/>
          <a:lstStyle/>
          <a:p>
            <a:pPr>
              <a:buFont typeface="Wingdings" pitchFamily="2" charset="2"/>
              <a:buChar char="v"/>
            </a:pPr>
            <a:r>
              <a:rPr lang="tr-TR" dirty="0" smtClean="0"/>
              <a:t>Sık bronşit ve </a:t>
            </a:r>
            <a:r>
              <a:rPr lang="tr-TR" dirty="0" err="1" smtClean="0"/>
              <a:t>zatürre</a:t>
            </a:r>
            <a:r>
              <a:rPr lang="tr-TR" dirty="0" smtClean="0"/>
              <a:t> riski,</a:t>
            </a:r>
          </a:p>
          <a:p>
            <a:pPr>
              <a:buFont typeface="Wingdings" pitchFamily="2" charset="2"/>
              <a:buChar char="v"/>
            </a:pPr>
            <a:r>
              <a:rPr lang="tr-TR" dirty="0" err="1" smtClean="0"/>
              <a:t>Allerjik</a:t>
            </a:r>
            <a:r>
              <a:rPr lang="tr-TR" dirty="0" smtClean="0"/>
              <a:t> hastalıklar ve astım riski ,</a:t>
            </a:r>
          </a:p>
          <a:p>
            <a:pPr>
              <a:buFont typeface="Wingdings" pitchFamily="2" charset="2"/>
              <a:buChar char="v"/>
            </a:pPr>
            <a:r>
              <a:rPr lang="tr-TR" dirty="0" smtClean="0"/>
              <a:t>Orta kulak iltihabı ,</a:t>
            </a:r>
          </a:p>
          <a:p>
            <a:pPr>
              <a:buFont typeface="Wingdings" pitchFamily="2" charset="2"/>
              <a:buChar char="v"/>
            </a:pPr>
            <a:r>
              <a:rPr lang="tr-TR" dirty="0" smtClean="0"/>
              <a:t>Beyin ve kas tümörleri ,</a:t>
            </a:r>
          </a:p>
          <a:p>
            <a:pPr>
              <a:buFont typeface="Wingdings" pitchFamily="2" charset="2"/>
              <a:buChar char="v"/>
            </a:pPr>
            <a:r>
              <a:rPr lang="tr-TR" dirty="0" smtClean="0"/>
              <a:t>Ani bebek ölüm sendromu </a:t>
            </a:r>
          </a:p>
          <a:p>
            <a:pPr>
              <a:buFont typeface="Wingdings" pitchFamily="2" charset="2"/>
              <a:buChar char="v"/>
            </a:pPr>
            <a:r>
              <a:rPr lang="tr-TR" dirty="0" smtClean="0"/>
              <a:t>Solunum fonksiyonlarında</a:t>
            </a:r>
          </a:p>
          <a:p>
            <a:pPr>
              <a:buFont typeface="Wingdings" pitchFamily="2" charset="2"/>
              <a:buChar char="v"/>
            </a:pPr>
            <a:r>
              <a:rPr lang="tr-TR" dirty="0" smtClean="0"/>
              <a:t>    azalma görülür</a:t>
            </a:r>
          </a:p>
          <a:p>
            <a:endParaRPr lang="tr-TR" dirty="0"/>
          </a:p>
        </p:txBody>
      </p:sp>
      <p:pic>
        <p:nvPicPr>
          <p:cNvPr id="4" name="Picture 4" descr="aslanoğlum"/>
          <p:cNvPicPr>
            <a:picLocks noChangeAspect="1" noChangeArrowheads="1"/>
          </p:cNvPicPr>
          <p:nvPr/>
        </p:nvPicPr>
        <p:blipFill>
          <a:blip r:embed="rId2" cstate="print"/>
          <a:srcRect/>
          <a:stretch>
            <a:fillRect/>
          </a:stretch>
        </p:blipFill>
        <p:spPr bwMode="auto">
          <a:xfrm>
            <a:off x="6072198" y="1214422"/>
            <a:ext cx="2662238" cy="5327650"/>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14" descr="vg2"/>
          <p:cNvPicPr>
            <a:picLocks noGrp="1" noChangeAspect="1" noChangeArrowheads="1"/>
          </p:cNvPicPr>
          <p:nvPr>
            <p:ph idx="1"/>
          </p:nvPr>
        </p:nvPicPr>
        <p:blipFill>
          <a:blip r:embed="rId2" cstate="print"/>
          <a:srcRect/>
          <a:stretch>
            <a:fillRect/>
          </a:stretch>
        </p:blipFill>
        <p:spPr>
          <a:xfrm>
            <a:off x="4429124" y="0"/>
            <a:ext cx="4714876" cy="6858000"/>
          </a:xfrm>
          <a:noFill/>
          <a:ln/>
        </p:spPr>
      </p:pic>
      <p:pic>
        <p:nvPicPr>
          <p:cNvPr id="5" name="Picture 22" descr="teen16"/>
          <p:cNvPicPr>
            <a:picLocks noChangeAspect="1" noChangeArrowheads="1"/>
          </p:cNvPicPr>
          <p:nvPr/>
        </p:nvPicPr>
        <p:blipFill>
          <a:blip r:embed="rId3" cstate="print"/>
          <a:srcRect/>
          <a:stretch>
            <a:fillRect/>
          </a:stretch>
        </p:blipFill>
        <p:spPr>
          <a:xfrm>
            <a:off x="0" y="0"/>
            <a:ext cx="4429124" cy="6858000"/>
          </a:xfrm>
          <a:prstGeom prst="rect">
            <a:avLst/>
          </a:prstGeom>
        </p:spPr>
      </p:pic>
    </p:spTree>
  </p:cSld>
  <p:clrMapOvr>
    <a:masterClrMapping/>
  </p:clrMapOvr>
  <p:transition>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4" descr="diger02"/>
          <p:cNvPicPr>
            <a:picLocks noGrp="1" noChangeAspect="1" noChangeArrowheads="1"/>
          </p:cNvPicPr>
          <p:nvPr>
            <p:ph idx="1"/>
          </p:nvPr>
        </p:nvPicPr>
        <p:blipFill>
          <a:blip r:embed="rId2" cstate="print"/>
          <a:srcRect/>
          <a:stretch>
            <a:fillRect/>
          </a:stretch>
        </p:blipFill>
        <p:spPr>
          <a:xfrm>
            <a:off x="0" y="0"/>
            <a:ext cx="4572000" cy="6858000"/>
          </a:xfrm>
          <a:noFill/>
          <a:ln/>
        </p:spPr>
      </p:pic>
      <p:pic>
        <p:nvPicPr>
          <p:cNvPr id="5" name="Picture 11" descr="lambasigara"/>
          <p:cNvPicPr>
            <a:picLocks noChangeAspect="1" noChangeArrowheads="1"/>
          </p:cNvPicPr>
          <p:nvPr/>
        </p:nvPicPr>
        <p:blipFill>
          <a:blip r:embed="rId3" cstate="print"/>
          <a:srcRect/>
          <a:stretch>
            <a:fillRect/>
          </a:stretch>
        </p:blipFill>
        <p:spPr>
          <a:xfrm>
            <a:off x="4572000" y="0"/>
            <a:ext cx="4572000" cy="6858000"/>
          </a:xfrm>
          <a:prstGeom prst="rect">
            <a:avLst/>
          </a:prstGeom>
        </p:spPr>
      </p:pic>
    </p:spTree>
  </p:cSld>
  <p:clrMapOvr>
    <a:masterClrMapping/>
  </p:clrMapOvr>
  <p:transition>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7" descr="maymun"/>
          <p:cNvPicPr>
            <a:picLocks noChangeAspect="1" noChangeArrowheads="1"/>
          </p:cNvPicPr>
          <p:nvPr/>
        </p:nvPicPr>
        <p:blipFill>
          <a:blip r:embed="rId2" cstate="print"/>
          <a:srcRect/>
          <a:stretch>
            <a:fillRect/>
          </a:stretch>
        </p:blipFill>
        <p:spPr>
          <a:xfrm>
            <a:off x="0" y="0"/>
            <a:ext cx="2947988" cy="6858000"/>
          </a:xfrm>
          <a:prstGeom prst="rect">
            <a:avLst/>
          </a:prstGeom>
          <a:noFill/>
          <a:ln/>
        </p:spPr>
      </p:pic>
      <p:pic>
        <p:nvPicPr>
          <p:cNvPr id="5" name="Picture 4" descr="mansiyon3"/>
          <p:cNvPicPr>
            <a:picLocks noGrp="1" noChangeAspect="1" noChangeArrowheads="1"/>
          </p:cNvPicPr>
          <p:nvPr>
            <p:ph idx="1"/>
          </p:nvPr>
        </p:nvPicPr>
        <p:blipFill>
          <a:blip r:embed="rId3" cstate="print"/>
          <a:srcRect/>
          <a:stretch>
            <a:fillRect/>
          </a:stretch>
        </p:blipFill>
        <p:spPr>
          <a:xfrm>
            <a:off x="2928926" y="0"/>
            <a:ext cx="3177842" cy="6858000"/>
          </a:xfrm>
          <a:noFill/>
          <a:ln/>
        </p:spPr>
      </p:pic>
      <p:pic>
        <p:nvPicPr>
          <p:cNvPr id="6" name="Picture 10" descr="Resim24"/>
          <p:cNvPicPr>
            <a:picLocks noChangeAspect="1" noChangeArrowheads="1"/>
          </p:cNvPicPr>
          <p:nvPr/>
        </p:nvPicPr>
        <p:blipFill>
          <a:blip r:embed="rId4" cstate="print"/>
          <a:srcRect/>
          <a:stretch>
            <a:fillRect/>
          </a:stretch>
        </p:blipFill>
        <p:spPr>
          <a:xfrm>
            <a:off x="6016625" y="0"/>
            <a:ext cx="3127375" cy="6858000"/>
          </a:xfrm>
          <a:prstGeom prst="rect">
            <a:avLst/>
          </a:prstGeom>
          <a:noFill/>
          <a:ln/>
        </p:spPr>
      </p:pic>
    </p:spTree>
  </p:cSld>
  <p:clrMapOvr>
    <a:masterClrMapping/>
  </p:clrMapOvr>
  <p:transition>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4" descr="poster98"/>
          <p:cNvPicPr>
            <a:picLocks noGrp="1" noChangeAspect="1" noChangeArrowheads="1"/>
          </p:cNvPicPr>
          <p:nvPr>
            <p:ph idx="1"/>
          </p:nvPr>
        </p:nvPicPr>
        <p:blipFill>
          <a:blip r:embed="rId2" cstate="print"/>
          <a:srcRect/>
          <a:stretch>
            <a:fillRect/>
          </a:stretch>
        </p:blipFill>
        <p:spPr>
          <a:xfrm>
            <a:off x="-1" y="0"/>
            <a:ext cx="4643439" cy="6858000"/>
          </a:xfrm>
          <a:noFill/>
          <a:ln/>
        </p:spPr>
      </p:pic>
      <p:sp>
        <p:nvSpPr>
          <p:cNvPr id="5" name="Rectangle 8"/>
          <p:cNvSpPr>
            <a:spLocks noChangeArrowheads="1"/>
          </p:cNvSpPr>
          <p:nvPr/>
        </p:nvSpPr>
        <p:spPr bwMode="auto">
          <a:xfrm>
            <a:off x="4643438" y="0"/>
            <a:ext cx="4500563" cy="6858000"/>
          </a:xfrm>
          <a:prstGeom prst="rect">
            <a:avLst/>
          </a:prstGeom>
          <a:solidFill>
            <a:schemeClr val="tx1"/>
          </a:solidFill>
          <a:ln w="9525">
            <a:noFill/>
            <a:miter lim="800000"/>
            <a:headEnd/>
            <a:tailEnd/>
          </a:ln>
          <a:effectLst/>
        </p:spPr>
        <p:txBody>
          <a:bodyPr anchor="ctr" anchorCtr="1"/>
          <a:lstStyle/>
          <a:p>
            <a:pPr algn="ctr"/>
            <a:r>
              <a:rPr lang="tr-TR" sz="2400" b="1" dirty="0">
                <a:solidFill>
                  <a:srgbClr val="E03C6B"/>
                </a:solidFill>
                <a:effectLst>
                  <a:outerShdw blurRad="38100" dist="38100" dir="2700000" algn="tl">
                    <a:srgbClr val="C0C0C0"/>
                  </a:outerShdw>
                </a:effectLst>
              </a:rPr>
              <a:t>DÜNYANIN HER YERİNDE, </a:t>
            </a:r>
            <a:br>
              <a:rPr lang="tr-TR" sz="2400" b="1" dirty="0">
                <a:solidFill>
                  <a:srgbClr val="E03C6B"/>
                </a:solidFill>
                <a:effectLst>
                  <a:outerShdw blurRad="38100" dist="38100" dir="2700000" algn="tl">
                    <a:srgbClr val="C0C0C0"/>
                  </a:outerShdw>
                </a:effectLst>
              </a:rPr>
            </a:br>
            <a:r>
              <a:rPr lang="tr-TR" sz="2400" b="1" dirty="0">
                <a:solidFill>
                  <a:srgbClr val="D32154"/>
                </a:solidFill>
                <a:effectLst>
                  <a:outerShdw blurRad="38100" dist="38100" dir="2700000" algn="tl">
                    <a:srgbClr val="C0C0C0"/>
                  </a:outerShdw>
                </a:effectLst>
              </a:rPr>
              <a:t>“KÜL TABLASININ İÇİNDEKİ ORKİDE RESMİ”</a:t>
            </a:r>
            <a:r>
              <a:rPr lang="tr-TR" sz="2400" b="1" dirty="0">
                <a:solidFill>
                  <a:srgbClr val="E03C6B"/>
                </a:solidFill>
                <a:effectLst>
                  <a:outerShdw blurRad="38100" dist="38100" dir="2700000" algn="tl">
                    <a:srgbClr val="C0C0C0"/>
                  </a:outerShdw>
                </a:effectLst>
              </a:rPr>
              <a:t> </a:t>
            </a:r>
            <a:br>
              <a:rPr lang="tr-TR" sz="2400" b="1" dirty="0">
                <a:solidFill>
                  <a:srgbClr val="E03C6B"/>
                </a:solidFill>
                <a:effectLst>
                  <a:outerShdw blurRad="38100" dist="38100" dir="2700000" algn="tl">
                    <a:srgbClr val="C0C0C0"/>
                  </a:outerShdw>
                </a:effectLst>
              </a:rPr>
            </a:br>
            <a:r>
              <a:rPr lang="tr-TR" sz="2400" b="1" dirty="0">
                <a:solidFill>
                  <a:srgbClr val="E03C6B"/>
                </a:solidFill>
                <a:effectLst>
                  <a:outerShdw blurRad="38100" dist="38100" dir="2700000" algn="tl">
                    <a:srgbClr val="C0C0C0"/>
                  </a:outerShdw>
                </a:effectLst>
              </a:rPr>
              <a:t>O MEKANDA SİGARA İÇİLMEMESİ GEREKTİĞİNİN KİBAR BİR İFADESİDİR</a:t>
            </a:r>
            <a:r>
              <a:rPr lang="tr-TR" sz="1600" b="1" dirty="0">
                <a:solidFill>
                  <a:schemeClr val="tx2"/>
                </a:solidFill>
                <a:effectLst>
                  <a:outerShdw blurRad="38100" dist="38100" dir="2700000" algn="tl">
                    <a:srgbClr val="C0C0C0"/>
                  </a:outerShdw>
                </a:effectLst>
              </a:rPr>
              <a:t>.</a:t>
            </a:r>
          </a:p>
        </p:txBody>
      </p:sp>
    </p:spTree>
  </p:cSld>
  <p:clrMapOvr>
    <a:masterClrMapping/>
  </p:clrMapOvr>
  <p:transition>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457200" y="1571612"/>
            <a:ext cx="8229600" cy="1214446"/>
          </a:xfrm>
        </p:spPr>
        <p:txBody>
          <a:bodyPr/>
          <a:lstStyle/>
          <a:p>
            <a:r>
              <a:rPr lang="tr-TR" dirty="0" smtClean="0">
                <a:solidFill>
                  <a:srgbClr val="FF0000"/>
                </a:solidFill>
              </a:rPr>
              <a:t>ALKOL       </a:t>
            </a:r>
            <a:endParaRPr lang="tr-TR" dirty="0">
              <a:solidFill>
                <a:srgbClr val="FF0000"/>
              </a:solidFill>
            </a:endParaRPr>
          </a:p>
        </p:txBody>
      </p:sp>
      <p:sp>
        <p:nvSpPr>
          <p:cNvPr id="6" name="5 İçerik Yer Tutucusu"/>
          <p:cNvSpPr>
            <a:spLocks noGrp="1"/>
          </p:cNvSpPr>
          <p:nvPr>
            <p:ph idx="1"/>
          </p:nvPr>
        </p:nvSpPr>
        <p:spPr>
          <a:xfrm>
            <a:off x="457200" y="2928934"/>
            <a:ext cx="8229600" cy="3395666"/>
          </a:xfrm>
        </p:spPr>
        <p:txBody>
          <a:bodyPr/>
          <a:lstStyle/>
          <a:p>
            <a:pPr>
              <a:buNone/>
            </a:pPr>
            <a:r>
              <a:rPr lang="tr-TR" b="1" dirty="0" smtClean="0"/>
              <a:t>Alkolizm</a:t>
            </a:r>
            <a:r>
              <a:rPr lang="tr-TR" dirty="0" smtClean="0"/>
              <a:t> ilk defa 1849 yılında İsveçli bir doktor tarafından tanımlanmıştır ve bir hastalık olarak kabul edilmiştir.Alkol bağımlılığını ifade etmektedir.</a:t>
            </a:r>
          </a:p>
          <a:p>
            <a:pPr>
              <a:buNone/>
            </a:pPr>
            <a:endParaRPr lang="tr-TR" dirty="0">
              <a:solidFill>
                <a:srgbClr val="FF0000"/>
              </a:solidFill>
            </a:endParaRPr>
          </a:p>
        </p:txBody>
      </p:sp>
      <p:pic>
        <p:nvPicPr>
          <p:cNvPr id="1026" name="Picture 2" descr="C:\Documents and Settings\Admin\Desktop\alkol1.jpg"/>
          <p:cNvPicPr>
            <a:picLocks noChangeAspect="1" noChangeArrowheads="1"/>
          </p:cNvPicPr>
          <p:nvPr/>
        </p:nvPicPr>
        <p:blipFill>
          <a:blip r:embed="rId2" cstate="print"/>
          <a:srcRect/>
          <a:stretch>
            <a:fillRect/>
          </a:stretch>
        </p:blipFill>
        <p:spPr bwMode="auto">
          <a:xfrm>
            <a:off x="5214942" y="4357694"/>
            <a:ext cx="2762256" cy="2285992"/>
          </a:xfrm>
          <a:prstGeom prst="rect">
            <a:avLst/>
          </a:prstGeom>
          <a:noFill/>
        </p:spPr>
      </p:pic>
    </p:spTree>
  </p:cSld>
  <p:clrMapOvr>
    <a:masterClrMapping/>
  </p:clrMapOvr>
  <p:transition>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357322"/>
          </a:xfrm>
        </p:spPr>
        <p:txBody>
          <a:bodyPr/>
          <a:lstStyle/>
          <a:p>
            <a:r>
              <a:rPr lang="tr-TR" dirty="0" smtClean="0">
                <a:solidFill>
                  <a:srgbClr val="FF0000"/>
                </a:solidFill>
              </a:rPr>
              <a:t>Alkolün Etkileri</a:t>
            </a:r>
            <a:endParaRPr lang="tr-TR" dirty="0">
              <a:solidFill>
                <a:srgbClr val="FF0000"/>
              </a:solidFill>
            </a:endParaRPr>
          </a:p>
        </p:txBody>
      </p:sp>
      <p:sp>
        <p:nvSpPr>
          <p:cNvPr id="3" name="2 İçerik Yer Tutucusu"/>
          <p:cNvSpPr>
            <a:spLocks noGrp="1"/>
          </p:cNvSpPr>
          <p:nvPr>
            <p:ph idx="1"/>
          </p:nvPr>
        </p:nvSpPr>
        <p:spPr>
          <a:xfrm>
            <a:off x="214282" y="2428868"/>
            <a:ext cx="8929718" cy="3786214"/>
          </a:xfrm>
        </p:spPr>
        <p:txBody>
          <a:bodyPr/>
          <a:lstStyle/>
          <a:p>
            <a:pPr>
              <a:buNone/>
            </a:pPr>
            <a:r>
              <a:rPr lang="tr-TR" b="1" dirty="0" smtClean="0"/>
              <a:t>1)Beyin Organına Etkileri</a:t>
            </a:r>
          </a:p>
          <a:p>
            <a:pPr>
              <a:buNone/>
            </a:pPr>
            <a:r>
              <a:rPr lang="tr-TR" dirty="0" smtClean="0"/>
              <a:t>Algılamayı yavaşlatır,dikkati dağıtır,refleksleri yavaşlatır,kontrolsüzlüğe yol açar.</a:t>
            </a:r>
          </a:p>
          <a:p>
            <a:pPr>
              <a:buNone/>
            </a:pPr>
            <a:r>
              <a:rPr lang="tr-TR" dirty="0" smtClean="0"/>
              <a:t>Alınan miktar arttıkça sersemleme ve denge bozulmasına,konuşma bozuklukları,hafıza ve </a:t>
            </a:r>
            <a:r>
              <a:rPr lang="tr-TR" dirty="0" err="1" smtClean="0"/>
              <a:t>itrak</a:t>
            </a:r>
            <a:r>
              <a:rPr lang="tr-TR" dirty="0" smtClean="0"/>
              <a:t> bozukluklarına neden olur.Nihayet sızma ve koma gelişebilir.Bu durum ölümle sonuçlanır.</a:t>
            </a:r>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Zararlı Alışkanlık Ve Bağımlılığın Nedenleri</a:t>
            </a:r>
            <a:endParaRPr lang="tr-TR" dirty="0"/>
          </a:p>
        </p:txBody>
      </p:sp>
      <p:sp>
        <p:nvSpPr>
          <p:cNvPr id="3" name="2 İçerik Yer Tutucusu"/>
          <p:cNvSpPr>
            <a:spLocks noGrp="1"/>
          </p:cNvSpPr>
          <p:nvPr>
            <p:ph idx="1"/>
          </p:nvPr>
        </p:nvSpPr>
        <p:spPr/>
        <p:txBody>
          <a:bodyPr>
            <a:normAutofit fontScale="92500" lnSpcReduction="10000"/>
          </a:bodyPr>
          <a:lstStyle/>
          <a:p>
            <a:pPr marL="514350" indent="-514350">
              <a:buNone/>
            </a:pPr>
            <a:r>
              <a:rPr lang="tr-TR" dirty="0" smtClean="0">
                <a:solidFill>
                  <a:srgbClr val="FF0000"/>
                </a:solidFill>
              </a:rPr>
              <a:t>1.</a:t>
            </a:r>
            <a:r>
              <a:rPr lang="tr-TR" b="1" dirty="0" smtClean="0">
                <a:solidFill>
                  <a:srgbClr val="FF0000"/>
                </a:solidFill>
              </a:rPr>
              <a:t>Bireye bağlı nedenler</a:t>
            </a:r>
          </a:p>
          <a:p>
            <a:pPr marL="514350" indent="-514350">
              <a:buFont typeface="Wingdings" pitchFamily="2" charset="2"/>
              <a:buChar char="v"/>
            </a:pPr>
            <a:r>
              <a:rPr lang="tr-TR" dirty="0" smtClean="0"/>
              <a:t>Madde kullanımına yatkın kişilik</a:t>
            </a:r>
          </a:p>
          <a:p>
            <a:pPr marL="514350" indent="-514350">
              <a:buNone/>
            </a:pPr>
            <a:r>
              <a:rPr lang="tr-TR" dirty="0" smtClean="0"/>
              <a:t>           Düşüncede negatiflik,fevri davranış gösterme. Tatminsizlik ve huzursuzluk hali,</a:t>
            </a:r>
            <a:r>
              <a:rPr lang="tr-TR" dirty="0" err="1" smtClean="0"/>
              <a:t>depresif</a:t>
            </a:r>
            <a:r>
              <a:rPr lang="tr-TR" dirty="0" smtClean="0"/>
              <a:t>,kuruntulu,karamsar,anti sosyal davranış bozukluğu.</a:t>
            </a:r>
          </a:p>
          <a:p>
            <a:pPr marL="514350" indent="-514350">
              <a:buFont typeface="Wingdings" pitchFamily="2" charset="2"/>
              <a:buChar char="v"/>
            </a:pPr>
            <a:endParaRPr lang="tr-TR" dirty="0" smtClean="0"/>
          </a:p>
          <a:p>
            <a:pPr marL="514350" indent="-514350">
              <a:buFont typeface="Wingdings" pitchFamily="2" charset="2"/>
              <a:buChar char="v"/>
            </a:pPr>
            <a:r>
              <a:rPr lang="tr-TR" dirty="0" smtClean="0"/>
              <a:t>Arkadaş ve gruptan kopma korkusu</a:t>
            </a:r>
          </a:p>
          <a:p>
            <a:pPr marL="514350" indent="-514350">
              <a:buFont typeface="Wingdings" pitchFamily="2" charset="2"/>
              <a:buChar char="v"/>
            </a:pPr>
            <a:r>
              <a:rPr lang="tr-TR" dirty="0" smtClean="0"/>
              <a:t>Yeni heyecanlar yaşama merakı ve çılgınlık yapma hevesi</a:t>
            </a:r>
          </a:p>
          <a:p>
            <a:pPr marL="514350" indent="-514350">
              <a:buFont typeface="Wingdings" pitchFamily="2" charset="2"/>
              <a:buChar char="v"/>
            </a:pPr>
            <a:r>
              <a:rPr lang="tr-TR" dirty="0" smtClean="0"/>
              <a:t>Kendini farklı bir yere koyma,yerleşik değerlere ve  geleneklere karşı koyma isteği.</a:t>
            </a:r>
            <a:endParaRPr lang="tr-TR" dirty="0"/>
          </a:p>
        </p:txBody>
      </p:sp>
    </p:spTree>
  </p:cSld>
  <p:clrMapOvr>
    <a:masterClrMapping/>
  </p:clrMapOvr>
  <p:transition>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28604"/>
            <a:ext cx="8229600" cy="285752"/>
          </a:xfrm>
        </p:spPr>
        <p:txBody>
          <a:bodyPr>
            <a:normAutofit fontScale="90000"/>
          </a:bodyPr>
          <a:lstStyle/>
          <a:p>
            <a:endParaRPr lang="tr-TR" dirty="0">
              <a:solidFill>
                <a:srgbClr val="FF0000"/>
              </a:solidFill>
            </a:endParaRPr>
          </a:p>
        </p:txBody>
      </p:sp>
      <p:sp>
        <p:nvSpPr>
          <p:cNvPr id="3" name="2 İçerik Yer Tutucusu"/>
          <p:cNvSpPr>
            <a:spLocks noGrp="1"/>
          </p:cNvSpPr>
          <p:nvPr>
            <p:ph idx="1"/>
          </p:nvPr>
        </p:nvSpPr>
        <p:spPr>
          <a:xfrm>
            <a:off x="0" y="1000108"/>
            <a:ext cx="7858148" cy="5857892"/>
          </a:xfrm>
        </p:spPr>
        <p:txBody>
          <a:bodyPr>
            <a:normAutofit fontScale="85000" lnSpcReduction="20000"/>
          </a:bodyPr>
          <a:lstStyle/>
          <a:p>
            <a:pPr>
              <a:buNone/>
            </a:pPr>
            <a:r>
              <a:rPr lang="tr-TR" b="1" dirty="0" smtClean="0"/>
              <a:t>2)Sindirim Sistemine Etkileri</a:t>
            </a:r>
          </a:p>
          <a:p>
            <a:pPr>
              <a:buNone/>
            </a:pPr>
            <a:r>
              <a:rPr lang="tr-TR" dirty="0" smtClean="0"/>
              <a:t>Mide,karaciğer ve pankreası bozar.</a:t>
            </a:r>
          </a:p>
          <a:p>
            <a:pPr>
              <a:buNone/>
            </a:pPr>
            <a:r>
              <a:rPr lang="tr-TR" b="1" dirty="0" smtClean="0"/>
              <a:t>3)Kemik İliğine Etkileri</a:t>
            </a:r>
          </a:p>
          <a:p>
            <a:pPr>
              <a:buNone/>
            </a:pPr>
            <a:r>
              <a:rPr lang="tr-TR" dirty="0" smtClean="0"/>
              <a:t>Kansızlık,pıhtılaşma hücrelerinin azalması.</a:t>
            </a:r>
          </a:p>
          <a:p>
            <a:pPr>
              <a:buNone/>
            </a:pPr>
            <a:r>
              <a:rPr lang="tr-TR" b="1" dirty="0" smtClean="0"/>
              <a:t>4)Kalbe Etkileri</a:t>
            </a:r>
          </a:p>
          <a:p>
            <a:pPr>
              <a:buNone/>
            </a:pPr>
            <a:r>
              <a:rPr lang="tr-TR" dirty="0" smtClean="0"/>
              <a:t>Kalp yetmezliği oluşması</a:t>
            </a:r>
          </a:p>
          <a:p>
            <a:pPr>
              <a:buNone/>
            </a:pPr>
            <a:r>
              <a:rPr lang="tr-TR" b="1" dirty="0" smtClean="0"/>
              <a:t>5)Hareket Sistemine Etkisi</a:t>
            </a:r>
          </a:p>
          <a:p>
            <a:pPr>
              <a:buNone/>
            </a:pPr>
            <a:r>
              <a:rPr lang="tr-TR" dirty="0" smtClean="0"/>
              <a:t>Kas sisteminin zayıflaması</a:t>
            </a:r>
          </a:p>
          <a:p>
            <a:pPr>
              <a:buNone/>
            </a:pPr>
            <a:r>
              <a:rPr lang="tr-TR" b="1" dirty="0" smtClean="0"/>
              <a:t>6)Gebeliğe Etkisi</a:t>
            </a:r>
          </a:p>
          <a:p>
            <a:pPr>
              <a:buNone/>
            </a:pPr>
            <a:r>
              <a:rPr lang="tr-TR" dirty="0" smtClean="0"/>
              <a:t>Sakat çocuk oluşumu</a:t>
            </a:r>
          </a:p>
          <a:p>
            <a:pPr>
              <a:buNone/>
            </a:pPr>
            <a:r>
              <a:rPr lang="tr-TR" b="1" dirty="0" smtClean="0"/>
              <a:t>7)Vücut Savunma Sistemine Etkisi</a:t>
            </a:r>
          </a:p>
          <a:p>
            <a:pPr>
              <a:buNone/>
            </a:pPr>
            <a:r>
              <a:rPr lang="tr-TR" dirty="0" smtClean="0"/>
              <a:t>Bağışıklık sistemini zayıflatması</a:t>
            </a:r>
          </a:p>
          <a:p>
            <a:pPr>
              <a:buNone/>
            </a:pPr>
            <a:r>
              <a:rPr lang="tr-TR" b="1" dirty="0" smtClean="0"/>
              <a:t>8)Ruhsal Etkileri</a:t>
            </a:r>
          </a:p>
          <a:p>
            <a:pPr>
              <a:buNone/>
            </a:pPr>
            <a:r>
              <a:rPr lang="tr-TR" dirty="0" smtClean="0"/>
              <a:t>Depresyon,sıkıntı,sosyal fobi,kişilik bozukluğu</a:t>
            </a:r>
          </a:p>
          <a:p>
            <a:pPr>
              <a:buNone/>
            </a:pPr>
            <a:r>
              <a:rPr lang="tr-TR" b="1" dirty="0" smtClean="0"/>
              <a:t>9)Toplumsal Ve Ekonomik Etkileri</a:t>
            </a:r>
          </a:p>
          <a:p>
            <a:pPr>
              <a:buNone/>
            </a:pPr>
            <a:r>
              <a:rPr lang="tr-TR" dirty="0" smtClean="0"/>
              <a:t>Uyumsuzluk,dağınıklık ve verimsizliğin oluşması,trafik kazaları</a:t>
            </a:r>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a:p>
        </p:txBody>
      </p:sp>
      <p:pic>
        <p:nvPicPr>
          <p:cNvPr id="7" name="Picture 2" descr="C:\Documents and Settings\Admin\Desktop\alkol2.gif"/>
          <p:cNvPicPr>
            <a:picLocks noChangeAspect="1" noChangeArrowheads="1"/>
          </p:cNvPicPr>
          <p:nvPr/>
        </p:nvPicPr>
        <p:blipFill>
          <a:blip r:embed="rId2" cstate="print"/>
          <a:srcRect/>
          <a:stretch>
            <a:fillRect/>
          </a:stretch>
        </p:blipFill>
        <p:spPr bwMode="auto">
          <a:xfrm>
            <a:off x="4857752" y="2500306"/>
            <a:ext cx="3905244" cy="2643207"/>
          </a:xfrm>
          <a:prstGeom prst="rect">
            <a:avLst/>
          </a:prstGeom>
          <a:noFill/>
        </p:spPr>
      </p:pic>
    </p:spTree>
  </p:cSld>
  <p:clrMapOvr>
    <a:masterClrMapping/>
  </p:clrMapOvr>
  <p:transition>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Morfin,Eroin,Kodein</a:t>
            </a:r>
            <a:endParaRPr lang="tr-TR" dirty="0">
              <a:solidFill>
                <a:srgbClr val="FF0000"/>
              </a:solidFill>
            </a:endParaRPr>
          </a:p>
        </p:txBody>
      </p:sp>
      <p:sp>
        <p:nvSpPr>
          <p:cNvPr id="5" name="4 İçerik Yer Tutucusu"/>
          <p:cNvSpPr>
            <a:spLocks noGrp="1"/>
          </p:cNvSpPr>
          <p:nvPr>
            <p:ph idx="1"/>
          </p:nvPr>
        </p:nvSpPr>
        <p:spPr/>
        <p:txBody>
          <a:bodyPr>
            <a:normAutofit lnSpcReduction="10000"/>
          </a:bodyPr>
          <a:lstStyle/>
          <a:p>
            <a:pPr>
              <a:buNone/>
            </a:pPr>
            <a:r>
              <a:rPr lang="tr-TR" dirty="0" smtClean="0"/>
              <a:t>1)Güçlü ağrı gidericilerdir</a:t>
            </a:r>
          </a:p>
          <a:p>
            <a:pPr>
              <a:buNone/>
            </a:pPr>
            <a:r>
              <a:rPr lang="tr-TR" dirty="0" smtClean="0"/>
              <a:t>2)Beyinde hem depresyon hem de uyarıcı etki,bazen bulantı kusma yapabilirler.</a:t>
            </a:r>
          </a:p>
          <a:p>
            <a:pPr>
              <a:buNone/>
            </a:pPr>
            <a:r>
              <a:rPr lang="tr-TR" dirty="0" smtClean="0"/>
              <a:t>3)Alındığında önce gevşeme,rahatlama sonra uyuklama yapar.</a:t>
            </a:r>
          </a:p>
          <a:p>
            <a:pPr>
              <a:buNone/>
            </a:pPr>
            <a:r>
              <a:rPr lang="tr-TR" dirty="0" smtClean="0"/>
              <a:t>4)Zehirlenme boyutunda tansiyon düşer,refleksler azalır,solunum ve kalp yavaşlar,ölüm gerçekleşir.</a:t>
            </a:r>
          </a:p>
          <a:p>
            <a:pPr>
              <a:buNone/>
            </a:pPr>
            <a:r>
              <a:rPr lang="tr-TR" dirty="0" smtClean="0"/>
              <a:t>5)Kısa sürede bağımlılık gelişir.Kol ve bacaklarda,iğne yerlerinde yaralar oluşur,damarlar tıkanabilir.</a:t>
            </a:r>
          </a:p>
          <a:p>
            <a:pPr>
              <a:buNone/>
            </a:pPr>
            <a:r>
              <a:rPr lang="tr-TR" dirty="0" smtClean="0"/>
              <a:t>6)Ruhsal bozukluklar ve kişilik bozuklukları gelişir.</a:t>
            </a:r>
            <a:endParaRPr lang="tr-TR" dirty="0"/>
          </a:p>
        </p:txBody>
      </p:sp>
    </p:spTree>
  </p:cSld>
  <p:clrMapOvr>
    <a:masterClrMapping/>
  </p:clrMapOvr>
  <p:transition>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14356"/>
            <a:ext cx="8229600" cy="1143000"/>
          </a:xfrm>
        </p:spPr>
        <p:txBody>
          <a:bodyPr/>
          <a:lstStyle/>
          <a:p>
            <a:r>
              <a:rPr lang="tr-TR" dirty="0" smtClean="0">
                <a:solidFill>
                  <a:srgbClr val="FF0000"/>
                </a:solidFill>
              </a:rPr>
              <a:t>Esrar</a:t>
            </a:r>
            <a:endParaRPr lang="tr-TR" dirty="0">
              <a:solidFill>
                <a:srgbClr val="FF0000"/>
              </a:solidFill>
            </a:endParaRPr>
          </a:p>
        </p:txBody>
      </p:sp>
      <p:sp>
        <p:nvSpPr>
          <p:cNvPr id="3" name="2 İçerik Yer Tutucusu"/>
          <p:cNvSpPr>
            <a:spLocks noGrp="1"/>
          </p:cNvSpPr>
          <p:nvPr>
            <p:ph idx="1"/>
          </p:nvPr>
        </p:nvSpPr>
        <p:spPr/>
        <p:txBody>
          <a:bodyPr/>
          <a:lstStyle/>
          <a:p>
            <a:pPr>
              <a:buNone/>
            </a:pPr>
            <a:r>
              <a:rPr lang="tr-TR" dirty="0" smtClean="0"/>
              <a:t>1)Bağımlılık yapar.</a:t>
            </a:r>
          </a:p>
          <a:p>
            <a:pPr>
              <a:buNone/>
            </a:pPr>
            <a:r>
              <a:rPr lang="tr-TR" dirty="0" smtClean="0"/>
              <a:t>2)Kişi düşüncelerin netleştiğini,algılamasının arttığını ve başka bir boyutta olduğunu hisseder.</a:t>
            </a:r>
          </a:p>
          <a:p>
            <a:pPr>
              <a:buNone/>
            </a:pPr>
            <a:r>
              <a:rPr lang="tr-TR" dirty="0" smtClean="0"/>
              <a:t>3)İleri safhalarda pasiflik,tembellik başlar.Canlılık kaybolur,ruhsal bozukluklar gelişir.</a:t>
            </a:r>
            <a:endParaRPr lang="tr-TR" dirty="0"/>
          </a:p>
        </p:txBody>
      </p:sp>
    </p:spTree>
  </p:cSld>
  <p:clrMapOvr>
    <a:masterClrMapping/>
  </p:clrMapOvr>
  <p:transition>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Kokain</a:t>
            </a:r>
            <a:endParaRPr lang="tr-TR" dirty="0">
              <a:solidFill>
                <a:srgbClr val="FF0000"/>
              </a:solidFill>
            </a:endParaRPr>
          </a:p>
        </p:txBody>
      </p:sp>
      <p:sp>
        <p:nvSpPr>
          <p:cNvPr id="3" name="2 İçerik Yer Tutucusu"/>
          <p:cNvSpPr>
            <a:spLocks noGrp="1"/>
          </p:cNvSpPr>
          <p:nvPr>
            <p:ph idx="1"/>
          </p:nvPr>
        </p:nvSpPr>
        <p:spPr/>
        <p:txBody>
          <a:bodyPr/>
          <a:lstStyle/>
          <a:p>
            <a:pPr>
              <a:buNone/>
            </a:pPr>
            <a:r>
              <a:rPr lang="tr-TR" dirty="0" smtClean="0"/>
              <a:t>Daha çok zengin batı ülkelerinde kullanılır.</a:t>
            </a:r>
          </a:p>
          <a:p>
            <a:pPr>
              <a:buNone/>
            </a:pPr>
            <a:r>
              <a:rPr lang="tr-TR" dirty="0" smtClean="0"/>
              <a:t>Beyinde uyarıcı etkisi vardır.</a:t>
            </a:r>
          </a:p>
          <a:p>
            <a:pPr>
              <a:buNone/>
            </a:pPr>
            <a:r>
              <a:rPr lang="tr-TR" dirty="0" smtClean="0"/>
              <a:t>Geçici güven ve güçlülük hissi verir.</a:t>
            </a:r>
          </a:p>
          <a:p>
            <a:pPr>
              <a:buNone/>
            </a:pPr>
            <a:r>
              <a:rPr lang="tr-TR" dirty="0" smtClean="0"/>
              <a:t>Zamanla gerginlik,sıkıntı,öfke gelişir.</a:t>
            </a:r>
          </a:p>
          <a:p>
            <a:pPr>
              <a:buNone/>
            </a:pPr>
            <a:r>
              <a:rPr lang="tr-TR" dirty="0" smtClean="0"/>
              <a:t>Yüksek dozda kalp durur ve ölüm gerçekleşir.</a:t>
            </a:r>
            <a:endParaRPr lang="tr-TR" dirty="0"/>
          </a:p>
        </p:txBody>
      </p:sp>
    </p:spTree>
  </p:cSld>
  <p:clrMapOvr>
    <a:masterClrMapping/>
  </p:clrMapOvr>
  <p:transition>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510466"/>
          </a:xfrm>
        </p:spPr>
        <p:txBody>
          <a:bodyPr>
            <a:normAutofit fontScale="90000"/>
          </a:bodyPr>
          <a:lstStyle/>
          <a:p>
            <a:r>
              <a:rPr lang="tr-TR" dirty="0" smtClean="0">
                <a:solidFill>
                  <a:srgbClr val="FF0000"/>
                </a:solidFill>
              </a:rPr>
              <a:t>Uçucu Maddeler</a:t>
            </a:r>
            <a:br>
              <a:rPr lang="tr-TR" dirty="0" smtClean="0">
                <a:solidFill>
                  <a:srgbClr val="FF0000"/>
                </a:solidFill>
              </a:rPr>
            </a:br>
            <a:r>
              <a:rPr lang="tr-TR" dirty="0" smtClean="0">
                <a:solidFill>
                  <a:srgbClr val="FF0000"/>
                </a:solidFill>
              </a:rPr>
              <a:t>(tiner,</a:t>
            </a:r>
            <a:r>
              <a:rPr lang="tr-TR" dirty="0" err="1" smtClean="0">
                <a:solidFill>
                  <a:srgbClr val="FF0000"/>
                </a:solidFill>
              </a:rPr>
              <a:t>uhu</a:t>
            </a:r>
            <a:r>
              <a:rPr lang="tr-TR" dirty="0" smtClean="0">
                <a:solidFill>
                  <a:srgbClr val="FF0000"/>
                </a:solidFill>
              </a:rPr>
              <a:t>,</a:t>
            </a:r>
            <a:r>
              <a:rPr lang="tr-TR" dirty="0" err="1" smtClean="0">
                <a:solidFill>
                  <a:srgbClr val="FF0000"/>
                </a:solidFill>
              </a:rPr>
              <a:t>bali</a:t>
            </a:r>
            <a:r>
              <a:rPr lang="tr-TR" dirty="0" smtClean="0">
                <a:solidFill>
                  <a:srgbClr val="FF0000"/>
                </a:solidFill>
              </a:rPr>
              <a:t>,çakmak gazı)</a:t>
            </a:r>
            <a:endParaRPr lang="tr-TR" dirty="0">
              <a:solidFill>
                <a:srgbClr val="FF0000"/>
              </a:solidFill>
            </a:endParaRPr>
          </a:p>
        </p:txBody>
      </p:sp>
      <p:sp>
        <p:nvSpPr>
          <p:cNvPr id="3" name="2 İçerik Yer Tutucusu"/>
          <p:cNvSpPr>
            <a:spLocks noGrp="1"/>
          </p:cNvSpPr>
          <p:nvPr>
            <p:ph idx="1"/>
          </p:nvPr>
        </p:nvSpPr>
        <p:spPr>
          <a:xfrm>
            <a:off x="457200" y="2357430"/>
            <a:ext cx="8229600" cy="4143404"/>
          </a:xfrm>
        </p:spPr>
        <p:txBody>
          <a:bodyPr/>
          <a:lstStyle/>
          <a:p>
            <a:pPr>
              <a:buNone/>
            </a:pPr>
            <a:r>
              <a:rPr lang="tr-TR" dirty="0" smtClean="0"/>
              <a:t>Alkolün yarattığı etkiyi yaratırlar.</a:t>
            </a:r>
          </a:p>
          <a:p>
            <a:pPr>
              <a:buNone/>
            </a:pPr>
            <a:r>
              <a:rPr lang="tr-TR" dirty="0" smtClean="0"/>
              <a:t>Kullananların nefesi kokar.</a:t>
            </a:r>
          </a:p>
          <a:p>
            <a:pPr>
              <a:buNone/>
            </a:pPr>
            <a:r>
              <a:rPr lang="tr-TR" dirty="0" smtClean="0"/>
              <a:t>Konuşma ve denge bozuklukları olur.</a:t>
            </a:r>
          </a:p>
          <a:p>
            <a:pPr>
              <a:buNone/>
            </a:pPr>
            <a:r>
              <a:rPr lang="tr-TR" dirty="0" smtClean="0"/>
              <a:t>Bu şahısların ağız,burun çevresinde lekeler bulunur.</a:t>
            </a:r>
          </a:p>
          <a:p>
            <a:pPr>
              <a:buNone/>
            </a:pPr>
            <a:r>
              <a:rPr lang="tr-TR" dirty="0" smtClean="0"/>
              <a:t>Bulantı,kusma,iştah kaybı olur.</a:t>
            </a:r>
          </a:p>
          <a:p>
            <a:pPr>
              <a:buNone/>
            </a:pPr>
            <a:r>
              <a:rPr lang="tr-TR" dirty="0" smtClean="0"/>
              <a:t>Alınan maddenin miktarına göre,</a:t>
            </a:r>
            <a:r>
              <a:rPr lang="tr-TR" dirty="0" err="1" smtClean="0"/>
              <a:t>halisünasyonlar</a:t>
            </a:r>
            <a:r>
              <a:rPr lang="tr-TR" dirty="0" smtClean="0"/>
              <a:t> ve hezeyanlar olur,ruhsal bozukluklar gelişir.</a:t>
            </a:r>
            <a:endParaRPr lang="tr-TR" dirty="0"/>
          </a:p>
        </p:txBody>
      </p:sp>
    </p:spTree>
  </p:cSld>
  <p:clrMapOvr>
    <a:masterClrMapping/>
  </p:clrMapOvr>
  <p:transition>
    <p:circl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2224846"/>
          </a:xfrm>
        </p:spPr>
        <p:txBody>
          <a:bodyPr/>
          <a:lstStyle/>
          <a:p>
            <a:r>
              <a:rPr lang="tr-TR" dirty="0" smtClean="0">
                <a:solidFill>
                  <a:srgbClr val="FF0000"/>
                </a:solidFill>
              </a:rPr>
              <a:t>SAĞLIKLI BESLENME</a:t>
            </a:r>
            <a:endParaRPr lang="tr-TR" dirty="0">
              <a:solidFill>
                <a:srgbClr val="FF0000"/>
              </a:solidFill>
            </a:endParaRPr>
          </a:p>
        </p:txBody>
      </p:sp>
      <p:sp>
        <p:nvSpPr>
          <p:cNvPr id="3" name="2 İçerik Yer Tutucusu"/>
          <p:cNvSpPr>
            <a:spLocks noGrp="1"/>
          </p:cNvSpPr>
          <p:nvPr>
            <p:ph idx="1"/>
          </p:nvPr>
        </p:nvSpPr>
        <p:spPr>
          <a:xfrm>
            <a:off x="457200" y="3357562"/>
            <a:ext cx="8229600" cy="2967038"/>
          </a:xfrm>
        </p:spPr>
        <p:txBody>
          <a:bodyPr/>
          <a:lstStyle/>
          <a:p>
            <a:pPr>
              <a:buNone/>
            </a:pPr>
            <a:r>
              <a:rPr lang="tr-TR" dirty="0" smtClean="0"/>
              <a:t>Sağlığımızı korumak,geliştirmek ve hayat kalitemizi yükseltmek için vücudumuzun ihtiyacı olan besin maddelerini yeterli,dengeli ve uygun zamanda almaya </a:t>
            </a:r>
            <a:r>
              <a:rPr lang="tr-TR" b="1" dirty="0" smtClean="0"/>
              <a:t>dengeli beslenme </a:t>
            </a:r>
            <a:r>
              <a:rPr lang="tr-TR" dirty="0" smtClean="0"/>
              <a:t>denir.</a:t>
            </a:r>
          </a:p>
          <a:p>
            <a:pPr>
              <a:buNone/>
            </a:pPr>
            <a:endParaRPr lang="tr-TR" dirty="0"/>
          </a:p>
        </p:txBody>
      </p:sp>
    </p:spTree>
  </p:cSld>
  <p:clrMapOvr>
    <a:masterClrMapping/>
  </p:clrMapOvr>
  <p:transition>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2285992"/>
            <a:ext cx="8229600" cy="4214842"/>
          </a:xfrm>
        </p:spPr>
        <p:txBody>
          <a:bodyPr>
            <a:normAutofit/>
          </a:bodyPr>
          <a:lstStyle/>
          <a:p>
            <a:pPr>
              <a:buNone/>
            </a:pPr>
            <a:r>
              <a:rPr lang="tr-TR" dirty="0" smtClean="0">
                <a:solidFill>
                  <a:srgbClr val="FF0000"/>
                </a:solidFill>
              </a:rPr>
              <a:t>Temel Besin Maddeleri</a:t>
            </a:r>
          </a:p>
          <a:p>
            <a:pPr>
              <a:buNone/>
            </a:pPr>
            <a:r>
              <a:rPr lang="tr-TR" dirty="0" smtClean="0"/>
              <a:t>1)Proteinler (et,süt,yumurta ve bitkisel olanlar)</a:t>
            </a:r>
          </a:p>
          <a:p>
            <a:pPr>
              <a:buNone/>
            </a:pPr>
            <a:r>
              <a:rPr lang="tr-TR" dirty="0" smtClean="0"/>
              <a:t>2)Karbonhidratlar (un,nişasta ve şeker ürünleri)</a:t>
            </a:r>
          </a:p>
          <a:p>
            <a:pPr>
              <a:buNone/>
            </a:pPr>
            <a:r>
              <a:rPr lang="tr-TR" dirty="0" smtClean="0"/>
              <a:t>3)Yağlar (bitkisel ve hayvansal yağlar)</a:t>
            </a:r>
          </a:p>
          <a:p>
            <a:pPr>
              <a:buNone/>
            </a:pPr>
            <a:r>
              <a:rPr lang="tr-TR" dirty="0" smtClean="0"/>
              <a:t>4)Vitaminler (yağda eriyenler ve suda eriyenler)</a:t>
            </a:r>
          </a:p>
          <a:p>
            <a:pPr>
              <a:buNone/>
            </a:pPr>
            <a:r>
              <a:rPr lang="tr-TR" dirty="0" smtClean="0"/>
              <a:t>5)Mineraller (</a:t>
            </a:r>
            <a:r>
              <a:rPr lang="tr-TR" dirty="0" err="1" smtClean="0"/>
              <a:t>Na</a:t>
            </a:r>
            <a:r>
              <a:rPr lang="tr-TR" dirty="0" smtClean="0"/>
              <a:t>,K,</a:t>
            </a:r>
            <a:r>
              <a:rPr lang="tr-TR" dirty="0" err="1" smtClean="0"/>
              <a:t>Ca</a:t>
            </a:r>
            <a:r>
              <a:rPr lang="tr-TR" dirty="0" smtClean="0"/>
              <a:t>,Mg,I,</a:t>
            </a:r>
            <a:r>
              <a:rPr lang="tr-TR" dirty="0" err="1" smtClean="0"/>
              <a:t>Fe</a:t>
            </a:r>
            <a:r>
              <a:rPr lang="tr-TR" dirty="0" smtClean="0"/>
              <a:t>,</a:t>
            </a:r>
            <a:r>
              <a:rPr lang="tr-TR" dirty="0" err="1" smtClean="0"/>
              <a:t>Zn</a:t>
            </a:r>
            <a:r>
              <a:rPr lang="tr-TR" dirty="0" smtClean="0"/>
              <a:t>,</a:t>
            </a:r>
            <a:r>
              <a:rPr lang="tr-TR" dirty="0" err="1" smtClean="0"/>
              <a:t>Cu</a:t>
            </a:r>
            <a:r>
              <a:rPr lang="tr-TR" dirty="0" smtClean="0"/>
              <a:t> vb.)</a:t>
            </a:r>
          </a:p>
          <a:p>
            <a:pPr>
              <a:buNone/>
            </a:pPr>
            <a:endParaRPr lang="tr-TR" dirty="0"/>
          </a:p>
        </p:txBody>
      </p:sp>
    </p:spTree>
  </p:cSld>
  <p:clrMapOvr>
    <a:masterClrMapping/>
  </p:clrMapOvr>
  <p:transition>
    <p:circl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descr="C:\Documents and Settings\Admin\Desktop\dengeli-beslenme-besin-piramidi.gif"/>
          <p:cNvPicPr>
            <a:picLocks noGrp="1" noChangeAspect="1" noChangeArrowheads="1"/>
          </p:cNvPicPr>
          <p:nvPr>
            <p:ph idx="1"/>
          </p:nvPr>
        </p:nvPicPr>
        <p:blipFill>
          <a:blip r:embed="rId2" cstate="print"/>
          <a:srcRect/>
          <a:stretch>
            <a:fillRect/>
          </a:stretch>
        </p:blipFill>
        <p:spPr bwMode="auto">
          <a:xfrm>
            <a:off x="-14836" y="0"/>
            <a:ext cx="9158835" cy="6858000"/>
          </a:xfrm>
          <a:prstGeom prst="rect">
            <a:avLst/>
          </a:prstGeom>
          <a:noFill/>
        </p:spPr>
      </p:pic>
    </p:spTree>
  </p:cSld>
  <p:clrMapOvr>
    <a:masterClrMapping/>
  </p:clrMapOvr>
  <p:transition>
    <p:circl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224582"/>
          </a:xfrm>
        </p:spPr>
        <p:txBody>
          <a:bodyPr>
            <a:normAutofit fontScale="90000"/>
          </a:bodyPr>
          <a:lstStyle/>
          <a:p>
            <a:endParaRPr lang="tr-TR" dirty="0"/>
          </a:p>
        </p:txBody>
      </p:sp>
      <p:sp>
        <p:nvSpPr>
          <p:cNvPr id="3" name="2 İçerik Yer Tutucusu"/>
          <p:cNvSpPr>
            <a:spLocks noGrp="1"/>
          </p:cNvSpPr>
          <p:nvPr>
            <p:ph idx="1"/>
          </p:nvPr>
        </p:nvSpPr>
        <p:spPr>
          <a:xfrm>
            <a:off x="457200" y="1500174"/>
            <a:ext cx="8229600" cy="5357826"/>
          </a:xfrm>
        </p:spPr>
        <p:txBody>
          <a:bodyPr>
            <a:normAutofit/>
          </a:bodyPr>
          <a:lstStyle/>
          <a:p>
            <a:pPr>
              <a:buNone/>
            </a:pPr>
            <a:r>
              <a:rPr lang="tr-TR" dirty="0" smtClean="0"/>
              <a:t>Vücudun en az ihtiyaç duyduğu besinler </a:t>
            </a:r>
            <a:r>
              <a:rPr lang="tr-TR" u="sng" dirty="0" smtClean="0">
                <a:solidFill>
                  <a:srgbClr val="FF0000"/>
                </a:solidFill>
              </a:rPr>
              <a:t>yağlar</a:t>
            </a:r>
            <a:r>
              <a:rPr lang="tr-TR" dirty="0" smtClean="0">
                <a:solidFill>
                  <a:srgbClr val="FF0000"/>
                </a:solidFill>
              </a:rPr>
              <a:t> </a:t>
            </a:r>
            <a:r>
              <a:rPr lang="tr-TR" dirty="0" smtClean="0"/>
              <a:t>ve </a:t>
            </a:r>
            <a:r>
              <a:rPr lang="tr-TR" u="sng" dirty="0" smtClean="0">
                <a:solidFill>
                  <a:srgbClr val="FF0000"/>
                </a:solidFill>
              </a:rPr>
              <a:t>tatlılardır</a:t>
            </a:r>
            <a:r>
              <a:rPr lang="tr-TR" dirty="0" smtClean="0"/>
              <a:t>. Tükettiğimiz besinlerin yarıdan fazlası ise </a:t>
            </a:r>
            <a:r>
              <a:rPr lang="tr-TR" u="sng" dirty="0" smtClean="0">
                <a:solidFill>
                  <a:srgbClr val="FF0000"/>
                </a:solidFill>
              </a:rPr>
              <a:t>karbonhidrat</a:t>
            </a:r>
            <a:r>
              <a:rPr lang="tr-TR" dirty="0" smtClean="0">
                <a:solidFill>
                  <a:srgbClr val="FF0000"/>
                </a:solidFill>
              </a:rPr>
              <a:t> </a:t>
            </a:r>
            <a:r>
              <a:rPr lang="tr-TR" dirty="0" smtClean="0"/>
              <a:t>açısından zengin olan ekmek, makarna, pirinç gibi tahıl gurubu besinlerden oluşmalıdır. Ayrıca, </a:t>
            </a:r>
            <a:r>
              <a:rPr lang="tr-TR" u="sng" dirty="0" smtClean="0">
                <a:solidFill>
                  <a:srgbClr val="FF0000"/>
                </a:solidFill>
              </a:rPr>
              <a:t>vitaminler</a:t>
            </a:r>
            <a:r>
              <a:rPr lang="tr-TR" dirty="0" smtClean="0"/>
              <a:t> açısından oldukça zengin olan meyve ve sebzeleri mevsiminde, taze olarak ve yeterince tüketmek dengeli beslenme ve insan sağlığı açısından önemlidir. Meyve ve sebzeleri,</a:t>
            </a:r>
            <a:r>
              <a:rPr lang="tr-TR" u="sng" dirty="0" smtClean="0">
                <a:solidFill>
                  <a:srgbClr val="FF0000"/>
                </a:solidFill>
              </a:rPr>
              <a:t>protein</a:t>
            </a:r>
            <a:r>
              <a:rPr lang="tr-TR" dirty="0" smtClean="0"/>
              <a:t> açısından zengin besinler olan süt ve süt ürünleri ile et, balık ve yumurta takip etmektedir.</a:t>
            </a:r>
          </a:p>
          <a:p>
            <a:endParaRPr lang="tr-TR" dirty="0"/>
          </a:p>
        </p:txBody>
      </p:sp>
    </p:spTree>
  </p:cSld>
  <p:clrMapOvr>
    <a:masterClrMapping/>
  </p:clrMapOvr>
  <p:transition>
    <p:circl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428604"/>
          </a:xfrm>
        </p:spPr>
        <p:txBody>
          <a:bodyPr>
            <a:normAutofit fontScale="90000"/>
          </a:bodyPr>
          <a:lstStyle/>
          <a:p>
            <a:endParaRPr lang="tr-TR" dirty="0"/>
          </a:p>
        </p:txBody>
      </p:sp>
      <p:sp>
        <p:nvSpPr>
          <p:cNvPr id="3" name="2 İçerik Yer Tutucusu"/>
          <p:cNvSpPr>
            <a:spLocks noGrp="1"/>
          </p:cNvSpPr>
          <p:nvPr>
            <p:ph idx="1"/>
          </p:nvPr>
        </p:nvSpPr>
        <p:spPr>
          <a:xfrm>
            <a:off x="0" y="1071546"/>
            <a:ext cx="8929718" cy="4357718"/>
          </a:xfrm>
        </p:spPr>
        <p:txBody>
          <a:bodyPr>
            <a:normAutofit/>
          </a:bodyPr>
          <a:lstStyle/>
          <a:p>
            <a:pPr>
              <a:buFont typeface="Wingdings" pitchFamily="2" charset="2"/>
              <a:buChar char="v"/>
            </a:pPr>
            <a:r>
              <a:rPr lang="tr-TR" b="1" dirty="0" smtClean="0">
                <a:solidFill>
                  <a:srgbClr val="FF0000"/>
                </a:solidFill>
              </a:rPr>
              <a:t>Mineraller:</a:t>
            </a:r>
            <a:r>
              <a:rPr lang="tr-TR" dirty="0" smtClean="0">
                <a:solidFill>
                  <a:srgbClr val="FF0000"/>
                </a:solidFill>
              </a:rPr>
              <a:t> </a:t>
            </a:r>
            <a:r>
              <a:rPr lang="tr-TR" dirty="0" smtClean="0"/>
              <a:t>Sağlıklı yaşam için gereklidir. Mineraller (kalsiyum, bakır, iyot, demir, çinko vb.) sebze    ve meyvelerde bulunur, hücre korunması ve sağlıklı diş, kemik, cilt yapısı için önemlidir. Mineraller   ayrıca kalp ritmi, kan basıncı, vücuttaki sıvı dengesi gibi daha birçok düzenleyici fonksiyonlarda rol oynar. </a:t>
            </a:r>
          </a:p>
          <a:p>
            <a:endParaRPr lang="tr-TR" dirty="0"/>
          </a:p>
        </p:txBody>
      </p:sp>
      <p:pic>
        <p:nvPicPr>
          <p:cNvPr id="4" name="3 Resim" descr="http://www.bilkent.edu.tr/%7Ebilheal/aykonu/Ay2003/June03/sebze.jpg"/>
          <p:cNvPicPr/>
          <p:nvPr/>
        </p:nvPicPr>
        <p:blipFill>
          <a:blip r:embed="rId2" cstate="print"/>
          <a:srcRect/>
          <a:stretch>
            <a:fillRect/>
          </a:stretch>
        </p:blipFill>
        <p:spPr bwMode="auto">
          <a:xfrm>
            <a:off x="3571868" y="4143380"/>
            <a:ext cx="4286280" cy="2357454"/>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571480"/>
          </a:xfrm>
        </p:spPr>
        <p:txBody>
          <a:bodyPr>
            <a:normAutofit fontScale="90000"/>
          </a:bodyPr>
          <a:lstStyle/>
          <a:p>
            <a:endParaRPr lang="tr-TR" dirty="0"/>
          </a:p>
        </p:txBody>
      </p:sp>
      <p:sp>
        <p:nvSpPr>
          <p:cNvPr id="3" name="2 İçerik Yer Tutucusu"/>
          <p:cNvSpPr>
            <a:spLocks noGrp="1"/>
          </p:cNvSpPr>
          <p:nvPr>
            <p:ph idx="1"/>
          </p:nvPr>
        </p:nvSpPr>
        <p:spPr>
          <a:xfrm>
            <a:off x="457200" y="1214422"/>
            <a:ext cx="8229600" cy="5643578"/>
          </a:xfrm>
        </p:spPr>
        <p:txBody>
          <a:bodyPr>
            <a:normAutofit fontScale="92500" lnSpcReduction="20000"/>
          </a:bodyPr>
          <a:lstStyle/>
          <a:p>
            <a:pPr marL="514350" indent="-514350">
              <a:buNone/>
            </a:pPr>
            <a:r>
              <a:rPr lang="tr-TR" sz="3200" dirty="0" smtClean="0">
                <a:solidFill>
                  <a:srgbClr val="FF0000"/>
                </a:solidFill>
              </a:rPr>
              <a:t>2.</a:t>
            </a:r>
            <a:r>
              <a:rPr lang="tr-TR" sz="2400" dirty="0" smtClean="0">
                <a:solidFill>
                  <a:srgbClr val="FF0000"/>
                </a:solidFill>
              </a:rPr>
              <a:t>Anne ve babaya bağlı nedenler</a:t>
            </a:r>
          </a:p>
          <a:p>
            <a:pPr marL="514350" indent="-514350">
              <a:buFont typeface="Wingdings" pitchFamily="2" charset="2"/>
              <a:buChar char="v"/>
            </a:pPr>
            <a:r>
              <a:rPr lang="tr-TR" sz="2400" dirty="0" smtClean="0"/>
              <a:t>Anne ve babanın hem birbirleri hem de çocuk ile ilişkisinin bozuk olması</a:t>
            </a:r>
          </a:p>
          <a:p>
            <a:pPr marL="514350" indent="-514350">
              <a:buFont typeface="Wingdings" pitchFamily="2" charset="2"/>
              <a:buChar char="v"/>
            </a:pPr>
            <a:r>
              <a:rPr lang="tr-TR" sz="2400" dirty="0" smtClean="0"/>
              <a:t> Yeterli destek ve sevginin gösterilmemesinden çocuğun kendini yalnız hissetmesi</a:t>
            </a:r>
          </a:p>
          <a:p>
            <a:pPr marL="514350" indent="-514350">
              <a:buFont typeface="Wingdings" pitchFamily="2" charset="2"/>
              <a:buChar char="v"/>
            </a:pPr>
            <a:r>
              <a:rPr lang="tr-TR" sz="2400" dirty="0" smtClean="0"/>
              <a:t>Çocuğun yaptığı güzel şeylere ilgisiz kalınması veya ödül verilmeyişi</a:t>
            </a:r>
          </a:p>
          <a:p>
            <a:pPr marL="514350" indent="-514350">
              <a:buFont typeface="Wingdings" pitchFamily="2" charset="2"/>
              <a:buChar char="v"/>
            </a:pPr>
            <a:r>
              <a:rPr lang="tr-TR" sz="2400" dirty="0" smtClean="0"/>
              <a:t>Çocuğa çok sık suçluluk duygusu yaşatılması</a:t>
            </a:r>
          </a:p>
          <a:p>
            <a:pPr marL="514350" indent="-514350">
              <a:buFont typeface="Wingdings" pitchFamily="2" charset="2"/>
              <a:buChar char="v"/>
            </a:pPr>
            <a:r>
              <a:rPr lang="tr-TR" sz="2400" dirty="0" smtClean="0"/>
              <a:t>Otoriter,baskıcı veya aşırı koruyucu tutumlar</a:t>
            </a:r>
          </a:p>
          <a:p>
            <a:pPr marL="514350" indent="-514350">
              <a:buFont typeface="Wingdings" pitchFamily="2" charset="2"/>
              <a:buChar char="v"/>
            </a:pPr>
            <a:r>
              <a:rPr lang="tr-TR" sz="2400" dirty="0" smtClean="0"/>
              <a:t>Disiplin anlayışında kararsızlık ve tutarsızlık</a:t>
            </a:r>
          </a:p>
          <a:p>
            <a:pPr marL="514350" indent="-514350">
              <a:buFont typeface="Wingdings" pitchFamily="2" charset="2"/>
              <a:buChar char="v"/>
            </a:pPr>
            <a:r>
              <a:rPr lang="tr-TR" sz="2400" dirty="0" smtClean="0"/>
              <a:t>Gencin zararlı madde kullanmasına karşı fazla toleranslı tutum</a:t>
            </a:r>
          </a:p>
          <a:p>
            <a:pPr marL="514350" indent="-514350">
              <a:buFont typeface="Wingdings" pitchFamily="2" charset="2"/>
              <a:buChar char="v"/>
            </a:pPr>
            <a:r>
              <a:rPr lang="tr-TR" sz="2400" dirty="0" smtClean="0"/>
              <a:t>Anne ya da babanın veya her ikisinin zararlı madde kullanması</a:t>
            </a:r>
          </a:p>
          <a:p>
            <a:pPr marL="514350" indent="-514350">
              <a:buFont typeface="Wingdings" pitchFamily="2" charset="2"/>
              <a:buChar char="v"/>
            </a:pPr>
            <a:endParaRPr lang="tr-TR" sz="2400" dirty="0" smtClean="0"/>
          </a:p>
          <a:p>
            <a:pPr marL="514350" indent="-514350">
              <a:buFont typeface="Wingdings" pitchFamily="2" charset="2"/>
              <a:buChar char="v"/>
            </a:pPr>
            <a:r>
              <a:rPr lang="tr-TR" sz="2400" dirty="0" smtClean="0"/>
              <a:t>Anne ve babanın boşanmış olduğu ya da birinin hayatta olmadığı aile yapısı</a:t>
            </a:r>
          </a:p>
          <a:p>
            <a:pPr marL="514350" indent="-514350">
              <a:buFont typeface="Wingdings" pitchFamily="2" charset="2"/>
              <a:buChar char="v"/>
            </a:pPr>
            <a:endParaRPr lang="tr-TR" dirty="0" smtClean="0"/>
          </a:p>
        </p:txBody>
      </p:sp>
    </p:spTree>
  </p:cSld>
  <p:clrMapOvr>
    <a:masterClrMapping/>
  </p:clrMapOvr>
  <p:transition>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357158" y="2714620"/>
            <a:ext cx="8229600" cy="3889054"/>
          </a:xfrm>
        </p:spPr>
        <p:txBody>
          <a:bodyPr/>
          <a:lstStyle/>
          <a:p>
            <a:pPr>
              <a:buFont typeface="Wingdings" pitchFamily="2" charset="2"/>
              <a:buChar char="v"/>
            </a:pPr>
            <a:r>
              <a:rPr lang="tr-TR" b="1" dirty="0" smtClean="0">
                <a:solidFill>
                  <a:srgbClr val="FF0000"/>
                </a:solidFill>
              </a:rPr>
              <a:t>Proteinler:</a:t>
            </a:r>
            <a:r>
              <a:rPr lang="tr-TR" dirty="0" smtClean="0">
                <a:solidFill>
                  <a:srgbClr val="FF0000"/>
                </a:solidFill>
              </a:rPr>
              <a:t> </a:t>
            </a:r>
            <a:r>
              <a:rPr lang="tr-TR" dirty="0" smtClean="0"/>
              <a:t>Vücudun en etkili kalori yakıcı bölümü olan kas dokusunu güçlendirmek açısından çok önemlidir. Protein ette, süt ürünlerinde ve daha az olarak hububat  ürünlerinde bulunmaktadır.</a:t>
            </a:r>
          </a:p>
          <a:p>
            <a:endParaRPr lang="tr-TR" dirty="0"/>
          </a:p>
        </p:txBody>
      </p:sp>
    </p:spTree>
  </p:cSld>
  <p:clrMapOvr>
    <a:masterClrMapping/>
  </p:clrMapOvr>
  <p:transition>
    <p:circl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2786058"/>
            <a:ext cx="8229600" cy="3538542"/>
          </a:xfrm>
        </p:spPr>
        <p:txBody>
          <a:bodyPr/>
          <a:lstStyle/>
          <a:p>
            <a:pPr>
              <a:buFont typeface="Wingdings" pitchFamily="2" charset="2"/>
              <a:buChar char="v"/>
            </a:pPr>
            <a:r>
              <a:rPr lang="tr-TR" b="1" dirty="0" smtClean="0">
                <a:solidFill>
                  <a:srgbClr val="FF0000"/>
                </a:solidFill>
              </a:rPr>
              <a:t>Yağ-şeker: </a:t>
            </a:r>
            <a:r>
              <a:rPr lang="tr-TR" b="1" dirty="0" smtClean="0"/>
              <a:t> </a:t>
            </a:r>
            <a:r>
              <a:rPr lang="tr-TR" dirty="0" smtClean="0"/>
              <a:t>Yağ ve</a:t>
            </a:r>
            <a:r>
              <a:rPr lang="tr-TR" b="1" dirty="0" smtClean="0"/>
              <a:t> </a:t>
            </a:r>
            <a:r>
              <a:rPr lang="tr-TR" dirty="0" smtClean="0"/>
              <a:t>şeker, çok az tüketilmesi gereken gıdalardır fakat A, D, E ve K vitaminleri gibi vücudumuz için önemli vitaminleri taşıma görevi yaptıklarından dolayı sağlığımız için yenilmesi de çok önemlidir. Sıvı ve katı yağlar, şeker ve tatlılar bu grupta yer alır.</a:t>
            </a:r>
          </a:p>
          <a:p>
            <a:endParaRPr lang="tr-TR" dirty="0"/>
          </a:p>
        </p:txBody>
      </p:sp>
    </p:spTree>
  </p:cSld>
  <p:clrMapOvr>
    <a:masterClrMapping/>
  </p:clrMapOvr>
  <p:transition>
    <p:circl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71480"/>
            <a:ext cx="8229600" cy="928694"/>
          </a:xfrm>
        </p:spPr>
        <p:txBody>
          <a:bodyPr/>
          <a:lstStyle/>
          <a:p>
            <a:r>
              <a:rPr lang="tr-TR" dirty="0" smtClean="0">
                <a:solidFill>
                  <a:srgbClr val="FF0000"/>
                </a:solidFill>
              </a:rPr>
              <a:t>Dengeli Beslenme Önerileri</a:t>
            </a:r>
            <a:endParaRPr lang="tr-TR" dirty="0">
              <a:solidFill>
                <a:srgbClr val="FF0000"/>
              </a:solidFill>
            </a:endParaRPr>
          </a:p>
        </p:txBody>
      </p:sp>
      <p:sp>
        <p:nvSpPr>
          <p:cNvPr id="3" name="2 İçerik Yer Tutucusu"/>
          <p:cNvSpPr>
            <a:spLocks noGrp="1"/>
          </p:cNvSpPr>
          <p:nvPr>
            <p:ph idx="1"/>
          </p:nvPr>
        </p:nvSpPr>
        <p:spPr>
          <a:xfrm>
            <a:off x="0" y="1571612"/>
            <a:ext cx="7786710" cy="4752988"/>
          </a:xfrm>
        </p:spPr>
        <p:txBody>
          <a:bodyPr/>
          <a:lstStyle/>
          <a:p>
            <a:pPr>
              <a:buNone/>
            </a:pPr>
            <a:r>
              <a:rPr lang="tr-TR" dirty="0" smtClean="0"/>
              <a:t>1)Daha çok sıvı yağlar tüketilmeli.</a:t>
            </a:r>
          </a:p>
          <a:p>
            <a:pPr>
              <a:buNone/>
            </a:pPr>
            <a:r>
              <a:rPr lang="tr-TR" dirty="0" smtClean="0"/>
              <a:t>2)Daha çok beyaz et ve az miktarda yağsız kırmızı et tüketilmeli.</a:t>
            </a:r>
          </a:p>
          <a:p>
            <a:pPr>
              <a:buNone/>
            </a:pPr>
            <a:r>
              <a:rPr lang="tr-TR" dirty="0" smtClean="0"/>
              <a:t>3)Baklagillere haftada iki kez yer verilmeli.</a:t>
            </a:r>
          </a:p>
          <a:p>
            <a:pPr>
              <a:buNone/>
            </a:pPr>
            <a:r>
              <a:rPr lang="tr-TR" dirty="0" smtClean="0"/>
              <a:t>4)Az yağlı süt ve yoğurt yenmeli.</a:t>
            </a:r>
          </a:p>
          <a:p>
            <a:pPr>
              <a:buNone/>
            </a:pPr>
            <a:r>
              <a:rPr lang="tr-TR" dirty="0" smtClean="0"/>
              <a:t>5)Yemekler daha çok haşlama,ızgara ve fırında yapılmalı.</a:t>
            </a:r>
          </a:p>
          <a:p>
            <a:pPr>
              <a:buNone/>
            </a:pPr>
            <a:endParaRPr lang="tr-TR" dirty="0" smtClean="0"/>
          </a:p>
        </p:txBody>
      </p:sp>
      <p:pic>
        <p:nvPicPr>
          <p:cNvPr id="4" name="3 Resim" descr="http://www.bilkent.edu.tr/%7Ebilheal/aykonu/Ay2003/June03/ekmek.jpg"/>
          <p:cNvPicPr/>
          <p:nvPr/>
        </p:nvPicPr>
        <p:blipFill>
          <a:blip r:embed="rId2" cstate="print"/>
          <a:srcRect/>
          <a:stretch>
            <a:fillRect/>
          </a:stretch>
        </p:blipFill>
        <p:spPr bwMode="auto">
          <a:xfrm>
            <a:off x="4714876" y="4357694"/>
            <a:ext cx="4000528" cy="2286016"/>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571480"/>
          </a:xfrm>
        </p:spPr>
        <p:txBody>
          <a:bodyPr>
            <a:normAutofit fontScale="90000"/>
          </a:bodyPr>
          <a:lstStyle/>
          <a:p>
            <a:endParaRPr lang="tr-TR" dirty="0"/>
          </a:p>
        </p:txBody>
      </p:sp>
      <p:sp>
        <p:nvSpPr>
          <p:cNvPr id="3" name="2 İçerik Yer Tutucusu"/>
          <p:cNvSpPr>
            <a:spLocks noGrp="1"/>
          </p:cNvSpPr>
          <p:nvPr>
            <p:ph idx="1"/>
          </p:nvPr>
        </p:nvSpPr>
        <p:spPr>
          <a:xfrm>
            <a:off x="214282" y="1571612"/>
            <a:ext cx="5643602" cy="5143536"/>
          </a:xfrm>
        </p:spPr>
        <p:txBody>
          <a:bodyPr>
            <a:normAutofit/>
          </a:bodyPr>
          <a:lstStyle/>
          <a:p>
            <a:pPr>
              <a:buNone/>
            </a:pPr>
            <a:r>
              <a:rPr lang="tr-TR" dirty="0" smtClean="0"/>
              <a:t>6)Aşırı şekerli gıdalardan kaçınılmalı.</a:t>
            </a:r>
          </a:p>
          <a:p>
            <a:pPr>
              <a:buNone/>
            </a:pPr>
            <a:r>
              <a:rPr lang="tr-TR" dirty="0" smtClean="0"/>
              <a:t>7)Günlük tuz tüketimi 5-6 gramı geçmemeli.</a:t>
            </a:r>
          </a:p>
          <a:p>
            <a:pPr>
              <a:buNone/>
            </a:pPr>
            <a:r>
              <a:rPr lang="tr-TR" dirty="0" smtClean="0"/>
              <a:t>8)Meyveler yemekten 30 </a:t>
            </a:r>
            <a:r>
              <a:rPr lang="tr-TR" dirty="0" err="1" smtClean="0"/>
              <a:t>dk</a:t>
            </a:r>
            <a:r>
              <a:rPr lang="tr-TR" dirty="0" smtClean="0"/>
              <a:t>. önce veya 3 saat sonra yenmeli.</a:t>
            </a:r>
          </a:p>
          <a:p>
            <a:pPr>
              <a:buNone/>
            </a:pPr>
            <a:r>
              <a:rPr lang="tr-TR" dirty="0" smtClean="0"/>
              <a:t>9)Güne kahvaltı ile başlanmalı.3 ana 3 ara öğün planlanmalı.</a:t>
            </a:r>
          </a:p>
          <a:p>
            <a:pPr>
              <a:buNone/>
            </a:pPr>
            <a:r>
              <a:rPr lang="tr-TR" dirty="0" smtClean="0"/>
              <a:t>10)Midenin 1/3’ü mutlaka boş kalmalı.</a:t>
            </a:r>
          </a:p>
          <a:p>
            <a:pPr>
              <a:buNone/>
            </a:pPr>
            <a:r>
              <a:rPr lang="tr-TR" dirty="0" smtClean="0"/>
              <a:t>11)Keyif verici gıdalardan tadımlık,faydalı gıdalardan doyumluk yemeliyiz.</a:t>
            </a:r>
            <a:endParaRPr lang="tr-TR" dirty="0"/>
          </a:p>
        </p:txBody>
      </p:sp>
      <p:pic>
        <p:nvPicPr>
          <p:cNvPr id="4" name="3 Resim" descr="http://www.bilkent.edu.tr/%7Ebilheal/aykonu/Ay2003/June03/saat.jpg"/>
          <p:cNvPicPr/>
          <p:nvPr/>
        </p:nvPicPr>
        <p:blipFill>
          <a:blip r:embed="rId2" cstate="print"/>
          <a:srcRect/>
          <a:stretch>
            <a:fillRect/>
          </a:stretch>
        </p:blipFill>
        <p:spPr bwMode="auto">
          <a:xfrm>
            <a:off x="5715008" y="1142984"/>
            <a:ext cx="3005143" cy="5414981"/>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pPr>
              <a:buNone/>
            </a:pPr>
            <a:r>
              <a:rPr lang="tr-TR" dirty="0" smtClean="0">
                <a:solidFill>
                  <a:srgbClr val="FF0000"/>
                </a:solidFill>
              </a:rPr>
              <a:t>Keyif </a:t>
            </a:r>
            <a:r>
              <a:rPr lang="tr-TR" smtClean="0">
                <a:solidFill>
                  <a:srgbClr val="FF0000"/>
                </a:solidFill>
              </a:rPr>
              <a:t>Verici Lezzetli Gıdalar</a:t>
            </a:r>
            <a:r>
              <a:rPr lang="tr-TR" dirty="0" smtClean="0">
                <a:solidFill>
                  <a:srgbClr val="FF0000"/>
                </a:solidFill>
              </a:rPr>
              <a:t>:</a:t>
            </a:r>
          </a:p>
          <a:p>
            <a:pPr>
              <a:buNone/>
            </a:pPr>
            <a:r>
              <a:rPr lang="tr-TR" dirty="0" smtClean="0"/>
              <a:t>Çay,kahve,çikolata,kola,asitli içecekler,beyaz ekmek,kek,poğaça,börek,tatlı çeşitleri,dondurma,</a:t>
            </a:r>
            <a:r>
              <a:rPr lang="tr-TR" dirty="0" err="1" smtClean="0"/>
              <a:t>sa</a:t>
            </a:r>
            <a:r>
              <a:rPr lang="tr-TR" dirty="0" smtClean="0"/>
              <a:t>-lam,sosis,kırmızı et,tereyağı,yağlı peynir,kaymak,tur-şu,patates kızartması,tüm yağda kızaranlar ve mayonez.</a:t>
            </a:r>
          </a:p>
          <a:p>
            <a:pPr>
              <a:buNone/>
            </a:pPr>
            <a:r>
              <a:rPr lang="tr-TR" dirty="0" smtClean="0">
                <a:solidFill>
                  <a:srgbClr val="FF0000"/>
                </a:solidFill>
              </a:rPr>
              <a:t>Faydalı Fazla Keyif Vermeyen Gıdalar:</a:t>
            </a:r>
            <a:r>
              <a:rPr lang="tr-TR" dirty="0" smtClean="0"/>
              <a:t>su,maden suyu,ıhlamur çayı,bitki çayları,açık çay,sütlü çay,yağsız süt,saf meyve suları,meyve,sebze,kepek veya çavdar ekmeği,yağsız tavuk,hindi,ızgara balık,zeytinyağı ve zeytin,fındık yağı,sütlü tatlılar ve meyve tatlıları.</a:t>
            </a:r>
            <a:endParaRPr lang="tr-TR" dirty="0">
              <a:solidFill>
                <a:srgbClr val="FF0000"/>
              </a:solidFill>
            </a:endParaRPr>
          </a:p>
        </p:txBody>
      </p:sp>
    </p:spTree>
  </p:cSld>
  <p:clrMapOvr>
    <a:masterClrMapping/>
  </p:clrMapOvr>
  <p:transition>
    <p:circl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457200" y="5429264"/>
            <a:ext cx="8305800" cy="1214446"/>
          </a:xfrm>
        </p:spPr>
        <p:txBody>
          <a:bodyPr/>
          <a:lstStyle/>
          <a:p>
            <a:r>
              <a:rPr lang="tr-TR" dirty="0" smtClean="0"/>
              <a:t>                               </a:t>
            </a:r>
            <a:r>
              <a:rPr lang="tr-TR" dirty="0" smtClean="0">
                <a:solidFill>
                  <a:srgbClr val="FF0000"/>
                </a:solidFill>
              </a:rPr>
              <a:t>Teşekkürler…</a:t>
            </a:r>
            <a:endParaRPr lang="tr-TR" dirty="0">
              <a:solidFill>
                <a:srgbClr val="FF0000"/>
              </a:solidFill>
            </a:endParaRPr>
          </a:p>
        </p:txBody>
      </p:sp>
      <p:pic>
        <p:nvPicPr>
          <p:cNvPr id="5" name="Picture 2" descr="KUŞ3"/>
          <p:cNvPicPr>
            <a:picLocks noChangeAspect="1" noChangeArrowheads="1" noCrop="1"/>
          </p:cNvPicPr>
          <p:nvPr/>
        </p:nvPicPr>
        <p:blipFill>
          <a:blip r:embed="rId2" cstate="print"/>
          <a:srcRect/>
          <a:stretch>
            <a:fillRect/>
          </a:stretch>
        </p:blipFill>
        <p:spPr>
          <a:xfrm rot="338181">
            <a:off x="461766" y="2144702"/>
            <a:ext cx="5970587" cy="2424112"/>
          </a:xfrm>
          <a:prstGeom prst="rect">
            <a:avLst/>
          </a:prstGeom>
          <a:noFill/>
          <a:ln/>
        </p:spPr>
      </p:pic>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42852"/>
            <a:ext cx="8229600" cy="928694"/>
          </a:xfrm>
        </p:spPr>
        <p:txBody>
          <a:bodyPr>
            <a:normAutofit/>
          </a:bodyPr>
          <a:lstStyle/>
          <a:p>
            <a:endParaRPr lang="tr-TR" dirty="0"/>
          </a:p>
        </p:txBody>
      </p:sp>
      <p:sp>
        <p:nvSpPr>
          <p:cNvPr id="3" name="2 İçerik Yer Tutucusu"/>
          <p:cNvSpPr>
            <a:spLocks noGrp="1"/>
          </p:cNvSpPr>
          <p:nvPr>
            <p:ph idx="1"/>
          </p:nvPr>
        </p:nvSpPr>
        <p:spPr>
          <a:xfrm>
            <a:off x="457200" y="1785926"/>
            <a:ext cx="8229600" cy="4786346"/>
          </a:xfrm>
        </p:spPr>
        <p:txBody>
          <a:bodyPr>
            <a:normAutofit/>
          </a:bodyPr>
          <a:lstStyle/>
          <a:p>
            <a:pPr>
              <a:buNone/>
            </a:pPr>
            <a:r>
              <a:rPr lang="tr-TR" sz="2400" dirty="0" smtClean="0">
                <a:solidFill>
                  <a:srgbClr val="FF0000"/>
                </a:solidFill>
              </a:rPr>
              <a:t>3.Çevreye bağlı nedenler</a:t>
            </a:r>
          </a:p>
          <a:p>
            <a:pPr>
              <a:buFont typeface="Wingdings" pitchFamily="2" charset="2"/>
              <a:buChar char="v"/>
            </a:pPr>
            <a:r>
              <a:rPr lang="tr-TR" sz="2400" dirty="0" smtClean="0"/>
              <a:t>Madde kullanan arkadaş grupları içinde olmak</a:t>
            </a:r>
          </a:p>
          <a:p>
            <a:pPr>
              <a:buFont typeface="Wingdings" pitchFamily="2" charset="2"/>
              <a:buChar char="v"/>
            </a:pPr>
            <a:r>
              <a:rPr lang="tr-TR" sz="2400" dirty="0" smtClean="0"/>
              <a:t>Grup tarafından reddedilmeme isteği</a:t>
            </a:r>
          </a:p>
          <a:p>
            <a:pPr>
              <a:buFont typeface="Wingdings" pitchFamily="2" charset="2"/>
              <a:buChar char="v"/>
            </a:pPr>
            <a:r>
              <a:rPr lang="tr-TR" sz="2400" dirty="0" smtClean="0"/>
              <a:t>Grupta yerini koruma ve alay edilmeme isteği</a:t>
            </a:r>
          </a:p>
          <a:p>
            <a:pPr>
              <a:buFont typeface="Wingdings" pitchFamily="2" charset="2"/>
              <a:buChar char="v"/>
            </a:pPr>
            <a:r>
              <a:rPr lang="tr-TR" sz="2400" dirty="0" smtClean="0"/>
              <a:t>Grup içinde mutlu olmak</a:t>
            </a:r>
          </a:p>
          <a:p>
            <a:pPr>
              <a:buFont typeface="Wingdings" pitchFamily="2" charset="2"/>
              <a:buChar char="v"/>
            </a:pPr>
            <a:r>
              <a:rPr lang="tr-TR" sz="2400" dirty="0" smtClean="0"/>
              <a:t>Alkol veya madde kullanımını bir farklılık veya saygınlık simgesi olarak kabul etme </a:t>
            </a:r>
          </a:p>
          <a:p>
            <a:pPr>
              <a:buFont typeface="Wingdings" pitchFamily="2" charset="2"/>
              <a:buChar char="v"/>
            </a:pPr>
            <a:r>
              <a:rPr lang="tr-TR" sz="2400" dirty="0" smtClean="0"/>
              <a:t>Toplumun madde kullanımını kabul görmesi</a:t>
            </a:r>
          </a:p>
          <a:p>
            <a:pPr>
              <a:buFont typeface="Wingdings" pitchFamily="2" charset="2"/>
              <a:buChar char="v"/>
            </a:pPr>
            <a:r>
              <a:rPr lang="tr-TR" sz="2400" dirty="0" smtClean="0"/>
              <a:t>Uyuşturucu maddenin çevrede bulunması ve kolay elde edilebilir olması</a:t>
            </a:r>
            <a:endParaRPr lang="tr-TR" sz="2400" dirty="0"/>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500042"/>
            <a:ext cx="8929718" cy="1785950"/>
          </a:xfrm>
        </p:spPr>
        <p:txBody>
          <a:bodyPr>
            <a:normAutofit/>
          </a:bodyPr>
          <a:lstStyle/>
          <a:p>
            <a:r>
              <a:rPr lang="tr-TR" dirty="0" smtClean="0">
                <a:solidFill>
                  <a:srgbClr val="FF0000"/>
                </a:solidFill>
              </a:rPr>
              <a:t>    Zararlı alışkanlık ve bağımlılık yapan maddeler</a:t>
            </a:r>
            <a:endParaRPr lang="tr-TR" dirty="0">
              <a:solidFill>
                <a:srgbClr val="FF0000"/>
              </a:solidFill>
            </a:endParaRPr>
          </a:p>
        </p:txBody>
      </p:sp>
      <p:sp>
        <p:nvSpPr>
          <p:cNvPr id="6" name="5 İçerik Yer Tutucusu"/>
          <p:cNvSpPr>
            <a:spLocks noGrp="1"/>
          </p:cNvSpPr>
          <p:nvPr>
            <p:ph idx="1"/>
          </p:nvPr>
        </p:nvSpPr>
        <p:spPr>
          <a:xfrm>
            <a:off x="0" y="3929066"/>
            <a:ext cx="7429520" cy="2928934"/>
          </a:xfrm>
        </p:spPr>
        <p:txBody>
          <a:bodyPr/>
          <a:lstStyle/>
          <a:p>
            <a:pPr>
              <a:buFont typeface="Wingdings" pitchFamily="2" charset="2"/>
              <a:buChar char="v"/>
            </a:pPr>
            <a:r>
              <a:rPr lang="tr-TR" sz="2800" dirty="0" smtClean="0">
                <a:latin typeface="Arial Unicode MS" pitchFamily="34" charset="-128"/>
              </a:rPr>
              <a:t>S</a:t>
            </a:r>
            <a:r>
              <a:rPr lang="tr-TR" sz="2800" dirty="0" smtClean="0">
                <a:latin typeface="Arial Unicode MS" pitchFamily="34" charset="-128"/>
                <a:cs typeface="Times New Roman" charset="0"/>
              </a:rPr>
              <a:t>igara </a:t>
            </a:r>
            <a:endParaRPr lang="tr-TR" sz="2800" dirty="0" smtClean="0">
              <a:latin typeface="Arial Unicode MS" pitchFamily="34" charset="-128"/>
            </a:endParaRPr>
          </a:p>
          <a:p>
            <a:pPr>
              <a:buFont typeface="Wingdings" pitchFamily="2" charset="2"/>
              <a:buChar char="v"/>
            </a:pPr>
            <a:r>
              <a:rPr lang="tr-TR" sz="2800" dirty="0" smtClean="0">
                <a:latin typeface="Arial Unicode MS" pitchFamily="34" charset="-128"/>
              </a:rPr>
              <a:t>A</a:t>
            </a:r>
            <a:r>
              <a:rPr lang="tr-TR" sz="2800" dirty="0" smtClean="0">
                <a:latin typeface="Arial Unicode MS" pitchFamily="34" charset="-128"/>
                <a:cs typeface="Times New Roman" charset="0"/>
              </a:rPr>
              <a:t>lkol </a:t>
            </a:r>
            <a:endParaRPr lang="tr-TR" sz="2800" dirty="0" smtClean="0">
              <a:latin typeface="Arial Unicode MS" pitchFamily="34" charset="-128"/>
            </a:endParaRPr>
          </a:p>
          <a:p>
            <a:pPr>
              <a:buFont typeface="Wingdings" pitchFamily="2" charset="2"/>
              <a:buChar char="v"/>
            </a:pPr>
            <a:r>
              <a:rPr lang="tr-TR" sz="2800" dirty="0" smtClean="0">
                <a:latin typeface="Arial Unicode MS" pitchFamily="34" charset="-128"/>
              </a:rPr>
              <a:t>Ç</a:t>
            </a:r>
            <a:r>
              <a:rPr lang="tr-TR" sz="2800" dirty="0" smtClean="0">
                <a:latin typeface="Arial Unicode MS" pitchFamily="34" charset="-128"/>
                <a:cs typeface="Times New Roman" charset="0"/>
              </a:rPr>
              <a:t>e</a:t>
            </a:r>
            <a:r>
              <a:rPr lang="tr-TR" sz="2800" dirty="0" smtClean="0">
                <a:latin typeface="Arial Unicode MS" pitchFamily="34" charset="-128"/>
              </a:rPr>
              <a:t>ş</a:t>
            </a:r>
            <a:r>
              <a:rPr lang="tr-TR" sz="2800" dirty="0" smtClean="0">
                <a:latin typeface="Arial Unicode MS" pitchFamily="34" charset="-128"/>
                <a:cs typeface="Times New Roman" charset="0"/>
              </a:rPr>
              <a:t>itli uyu</a:t>
            </a:r>
            <a:r>
              <a:rPr lang="tr-TR" sz="2800" dirty="0" smtClean="0">
                <a:latin typeface="Arial Unicode MS" pitchFamily="34" charset="-128"/>
              </a:rPr>
              <a:t>ş</a:t>
            </a:r>
            <a:r>
              <a:rPr lang="tr-TR" sz="2800" dirty="0" smtClean="0">
                <a:latin typeface="Arial Unicode MS" pitchFamily="34" charset="-128"/>
                <a:cs typeface="Times New Roman" charset="0"/>
              </a:rPr>
              <a:t>turucular ve uyar</a:t>
            </a:r>
            <a:r>
              <a:rPr lang="tr-TR" sz="2800" dirty="0" smtClean="0">
                <a:latin typeface="Arial Unicode MS" pitchFamily="34" charset="-128"/>
              </a:rPr>
              <a:t>ı</a:t>
            </a:r>
            <a:r>
              <a:rPr lang="tr-TR" sz="2800" dirty="0" smtClean="0">
                <a:latin typeface="Arial Unicode MS" pitchFamily="34" charset="-128"/>
                <a:cs typeface="Times New Roman" charset="0"/>
              </a:rPr>
              <a:t>c</a:t>
            </a:r>
            <a:r>
              <a:rPr lang="tr-TR" sz="2800" dirty="0" smtClean="0">
                <a:latin typeface="Arial Unicode MS" pitchFamily="34" charset="-128"/>
              </a:rPr>
              <a:t>ı</a:t>
            </a:r>
            <a:r>
              <a:rPr lang="tr-TR" sz="2800" dirty="0" smtClean="0">
                <a:latin typeface="Arial Unicode MS" pitchFamily="34" charset="-128"/>
                <a:cs typeface="Times New Roman" charset="0"/>
              </a:rPr>
              <a:t>lar (esrar, kokain, eroin, LSD,morfin,</a:t>
            </a:r>
            <a:r>
              <a:rPr lang="tr-TR" sz="2800" dirty="0" err="1" smtClean="0">
                <a:latin typeface="Arial Unicode MS" pitchFamily="34" charset="-128"/>
                <a:cs typeface="Times New Roman" charset="0"/>
              </a:rPr>
              <a:t>ekstasi</a:t>
            </a:r>
            <a:r>
              <a:rPr lang="tr-TR" sz="2800" dirty="0" smtClean="0">
                <a:latin typeface="Arial Unicode MS" pitchFamily="34" charset="-128"/>
                <a:cs typeface="Times New Roman" charset="0"/>
              </a:rPr>
              <a:t>,</a:t>
            </a:r>
            <a:r>
              <a:rPr lang="tr-TR" sz="2800" dirty="0" err="1" smtClean="0">
                <a:latin typeface="Arial Unicode MS" pitchFamily="34" charset="-128"/>
                <a:cs typeface="Times New Roman" charset="0"/>
              </a:rPr>
              <a:t>anfetamin</a:t>
            </a:r>
            <a:r>
              <a:rPr lang="tr-TR" sz="2800" dirty="0" smtClean="0">
                <a:latin typeface="Arial Unicode MS" pitchFamily="34" charset="-128"/>
                <a:cs typeface="Times New Roman" charset="0"/>
              </a:rPr>
              <a:t> gibi)</a:t>
            </a:r>
          </a:p>
          <a:p>
            <a:pPr>
              <a:buFont typeface="Wingdings" pitchFamily="2" charset="2"/>
              <a:buChar char="v"/>
            </a:pPr>
            <a:endParaRPr lang="tr-TR" dirty="0"/>
          </a:p>
        </p:txBody>
      </p:sp>
      <p:pic>
        <p:nvPicPr>
          <p:cNvPr id="7" name="Picture 3" descr="TEHLİKE10"/>
          <p:cNvPicPr>
            <a:picLocks noChangeAspect="1" noChangeArrowheads="1" noCrop="1"/>
          </p:cNvPicPr>
          <p:nvPr/>
        </p:nvPicPr>
        <p:blipFill>
          <a:blip r:embed="rId2" cstate="print"/>
          <a:srcRect/>
          <a:stretch>
            <a:fillRect/>
          </a:stretch>
        </p:blipFill>
        <p:spPr bwMode="auto">
          <a:xfrm>
            <a:off x="4357686" y="2143116"/>
            <a:ext cx="3708400" cy="2906713"/>
          </a:xfrm>
          <a:prstGeom prst="rect">
            <a:avLst/>
          </a:prstGeom>
          <a:noFill/>
        </p:spPr>
      </p:pic>
      <p:cxnSp>
        <p:nvCxnSpPr>
          <p:cNvPr id="9" name="8 Düz Ok Bağlayıcısı"/>
          <p:cNvCxnSpPr/>
          <p:nvPr/>
        </p:nvCxnSpPr>
        <p:spPr>
          <a:xfrm rot="10800000" flipV="1">
            <a:off x="1643042" y="3643314"/>
            <a:ext cx="3500462"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Düz Ok Bağlayıcısı"/>
          <p:cNvCxnSpPr/>
          <p:nvPr/>
        </p:nvCxnSpPr>
        <p:spPr>
          <a:xfrm rot="10800000" flipV="1">
            <a:off x="1500166" y="3857628"/>
            <a:ext cx="4572032"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Düz Ok Bağlayıcısı"/>
          <p:cNvCxnSpPr/>
          <p:nvPr/>
        </p:nvCxnSpPr>
        <p:spPr>
          <a:xfrm rot="10800000" flipV="1">
            <a:off x="2143108" y="4143380"/>
            <a:ext cx="4929222"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2" descr="1"/>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3" descr="sigara3"/>
          <p:cNvPicPr>
            <a:picLocks noGrp="1" noChangeAspect="1" noChangeArrowheads="1" noCrop="1"/>
          </p:cNvPicPr>
          <p:nvPr>
            <p:ph idx="1"/>
          </p:nvPr>
        </p:nvPicPr>
        <p:blipFill>
          <a:blip r:embed="rId2" cstate="print"/>
          <a:srcRect/>
          <a:stretch>
            <a:fillRect/>
          </a:stretch>
        </p:blipFill>
        <p:spPr>
          <a:xfrm>
            <a:off x="7143768" y="3871904"/>
            <a:ext cx="1738318" cy="2986096"/>
          </a:xfrm>
          <a:noFill/>
          <a:ln/>
        </p:spPr>
      </p:pic>
      <p:sp>
        <p:nvSpPr>
          <p:cNvPr id="5" name="4 Dikdörtgen"/>
          <p:cNvSpPr/>
          <p:nvPr/>
        </p:nvSpPr>
        <p:spPr>
          <a:xfrm>
            <a:off x="1500166" y="2571744"/>
            <a:ext cx="4286280" cy="369332"/>
          </a:xfrm>
          <a:prstGeom prst="rect">
            <a:avLst/>
          </a:prstGeom>
        </p:spPr>
        <p:txBody>
          <a:bodyPr wrap="square">
            <a:spAutoFit/>
          </a:bodyPr>
          <a:lstStyle/>
          <a:p>
            <a:pPr algn="ctr"/>
            <a:endParaRPr lang="tr-TR" b="1" dirty="0">
              <a:solidFill>
                <a:schemeClr val="bg1"/>
              </a:solidFill>
            </a:endParaRPr>
          </a:p>
        </p:txBody>
      </p:sp>
      <p:sp>
        <p:nvSpPr>
          <p:cNvPr id="6" name="5 Bulut"/>
          <p:cNvSpPr/>
          <p:nvPr/>
        </p:nvSpPr>
        <p:spPr>
          <a:xfrm>
            <a:off x="0" y="0"/>
            <a:ext cx="5143504" cy="3500414"/>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bg1"/>
                </a:solidFill>
              </a:rPr>
              <a:t>Sigara içmek, </a:t>
            </a:r>
          </a:p>
          <a:p>
            <a:pPr algn="ctr"/>
            <a:r>
              <a:rPr lang="tr-TR" b="1" dirty="0" smtClean="0">
                <a:solidFill>
                  <a:schemeClr val="bg1"/>
                </a:solidFill>
              </a:rPr>
              <a:t>zararlı alışkanlıklar içinde toplumsal yaygınlığı yönünden ilk sırada yer alır. Dünyadaki en kolay ve en yaygın bağımlılık türü sigara bağımlılığıdır.</a:t>
            </a:r>
            <a:endParaRPr lang="tr-TR" b="1" dirty="0">
              <a:solidFill>
                <a:schemeClr val="bg1"/>
              </a:solidFill>
            </a:endParaRPr>
          </a:p>
        </p:txBody>
      </p:sp>
      <p:sp>
        <p:nvSpPr>
          <p:cNvPr id="7" name="6 Oval"/>
          <p:cNvSpPr/>
          <p:nvPr/>
        </p:nvSpPr>
        <p:spPr>
          <a:xfrm>
            <a:off x="4214810" y="2714620"/>
            <a:ext cx="1214446" cy="1143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Oval"/>
          <p:cNvSpPr/>
          <p:nvPr/>
        </p:nvSpPr>
        <p:spPr>
          <a:xfrm>
            <a:off x="5572132" y="3714752"/>
            <a:ext cx="785818" cy="7143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Oval"/>
          <p:cNvSpPr/>
          <p:nvPr/>
        </p:nvSpPr>
        <p:spPr>
          <a:xfrm>
            <a:off x="6643702" y="4357694"/>
            <a:ext cx="285752" cy="28575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290"/>
            <a:ext cx="8229600" cy="142876"/>
          </a:xfrm>
        </p:spPr>
        <p:txBody>
          <a:bodyPr>
            <a:normAutofit fontScale="90000"/>
          </a:bodyPr>
          <a:lstStyle/>
          <a:p>
            <a:endParaRPr lang="tr-TR" dirty="0"/>
          </a:p>
        </p:txBody>
      </p:sp>
      <p:sp>
        <p:nvSpPr>
          <p:cNvPr id="3" name="2 İçerik Yer Tutucusu"/>
          <p:cNvSpPr>
            <a:spLocks noGrp="1"/>
          </p:cNvSpPr>
          <p:nvPr>
            <p:ph idx="1"/>
          </p:nvPr>
        </p:nvSpPr>
        <p:spPr>
          <a:xfrm>
            <a:off x="457200" y="857232"/>
            <a:ext cx="8229600" cy="5786478"/>
          </a:xfrm>
        </p:spPr>
        <p:txBody>
          <a:bodyPr>
            <a:normAutofit/>
          </a:bodyPr>
          <a:lstStyle/>
          <a:p>
            <a:pPr algn="just">
              <a:lnSpc>
                <a:spcPct val="80000"/>
              </a:lnSpc>
              <a:buFont typeface="Wingdings" pitchFamily="2" charset="2"/>
              <a:buNone/>
            </a:pPr>
            <a:r>
              <a:rPr lang="tr-TR" dirty="0" smtClean="0"/>
              <a:t>Tarihçesine baktığımızda ilk kez Kuzey Amerika’da ki Kızılderililerin barış çubuğu tüttürerek sigara içtiğini görüyoruz.</a:t>
            </a:r>
          </a:p>
          <a:p>
            <a:pPr>
              <a:lnSpc>
                <a:spcPct val="80000"/>
              </a:lnSpc>
              <a:buFont typeface="Wingdings" pitchFamily="2" charset="2"/>
              <a:buNone/>
            </a:pPr>
            <a:r>
              <a:rPr lang="tr-TR" sz="2000" dirty="0" smtClean="0"/>
              <a:t>		</a:t>
            </a:r>
          </a:p>
          <a:p>
            <a:pPr>
              <a:buNone/>
            </a:pPr>
            <a:r>
              <a:rPr lang="tr-TR" sz="2800" dirty="0" smtClean="0"/>
              <a:t>Bu kıtayı keşfeden </a:t>
            </a:r>
            <a:r>
              <a:rPr lang="tr-TR" sz="2800" dirty="0" err="1" smtClean="0"/>
              <a:t>Kristof</a:t>
            </a:r>
            <a:r>
              <a:rPr lang="tr-TR" sz="2800" dirty="0" smtClean="0"/>
              <a:t> </a:t>
            </a:r>
            <a:r>
              <a:rPr lang="tr-TR" sz="2800" dirty="0" err="1" smtClean="0"/>
              <a:t>Kolomb</a:t>
            </a:r>
            <a:r>
              <a:rPr lang="tr-TR" sz="2800" dirty="0" smtClean="0"/>
              <a:t> Amerika'da ilk kez gördüğü tütün tohumları ve yapraklarını Avrupa'ya gelişinde yanında getirdi. Hatta Avrupa’ya döndüklerinde geminin çalışanlarından birini tütün içerken görenler ağzından, burnundan dumanlar çıkan bu kişinin şeytanlar tarafından ele geçirildiğini düşünerek onu hapis cezasına çarptırdılar</a:t>
            </a:r>
            <a:r>
              <a:rPr lang="tr-TR" dirty="0" smtClean="0"/>
              <a:t>. 	</a:t>
            </a:r>
          </a:p>
          <a:p>
            <a:endParaRPr lang="tr-TR" dirty="0"/>
          </a:p>
        </p:txBody>
      </p:sp>
    </p:spTree>
  </p:cSld>
  <p:clrMapOvr>
    <a:masterClrMapping/>
  </p:clrMapOvr>
  <p:transition>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197</TotalTime>
  <Words>1045</Words>
  <Application>Microsoft Office PowerPoint</Application>
  <PresentationFormat>Ekran Gösterisi (4:3)</PresentationFormat>
  <Paragraphs>166</Paragraphs>
  <Slides>45</Slides>
  <Notes>1</Notes>
  <HiddenSlides>0</HiddenSlides>
  <MMClips>0</MMClips>
  <ScaleCrop>false</ScaleCrop>
  <HeadingPairs>
    <vt:vector size="4" baseType="variant">
      <vt:variant>
        <vt:lpstr>Tema</vt:lpstr>
      </vt:variant>
      <vt:variant>
        <vt:i4>1</vt:i4>
      </vt:variant>
      <vt:variant>
        <vt:lpstr>Slayt Başlıkları</vt:lpstr>
      </vt:variant>
      <vt:variant>
        <vt:i4>45</vt:i4>
      </vt:variant>
    </vt:vector>
  </HeadingPairs>
  <TitlesOfParts>
    <vt:vector size="46" baseType="lpstr">
      <vt:lpstr>Akış</vt:lpstr>
      <vt:lpstr>ZARARLI ALIŞKANLIKLAR VE SAĞLIKLI BESLENME</vt:lpstr>
      <vt:lpstr>Slayt 2</vt:lpstr>
      <vt:lpstr>Zararlı Alışkanlık Ve Bağımlılığın Nedenleri</vt:lpstr>
      <vt:lpstr>Slayt 4</vt:lpstr>
      <vt:lpstr>Slayt 5</vt:lpstr>
      <vt:lpstr>    Zararlı alışkanlık ve bağımlılık yapan maddeler</vt:lpstr>
      <vt:lpstr>Slayt 7</vt:lpstr>
      <vt:lpstr>Slayt 8</vt:lpstr>
      <vt:lpstr>Slayt 9</vt:lpstr>
      <vt:lpstr>Slayt 10</vt:lpstr>
      <vt:lpstr>Slayt 11</vt:lpstr>
      <vt:lpstr>Slayt 12</vt:lpstr>
      <vt:lpstr>Solunum Yolları Ve Sigara</vt:lpstr>
      <vt:lpstr>Slayt 14</vt:lpstr>
      <vt:lpstr>Beynimiz Ve Sigara</vt:lpstr>
      <vt:lpstr>Damarlarımız Ve Sigara</vt:lpstr>
      <vt:lpstr>Kalbimiz Ve Sigara</vt:lpstr>
      <vt:lpstr>Sindirim Organları Ve Sigara</vt:lpstr>
      <vt:lpstr>Diğer Etkileri</vt:lpstr>
      <vt:lpstr>Slayt 20</vt:lpstr>
      <vt:lpstr>Slayt 21</vt:lpstr>
      <vt:lpstr>Slayt 22</vt:lpstr>
      <vt:lpstr>Çocuklar ve Pasif İçicilik</vt:lpstr>
      <vt:lpstr>Slayt 24</vt:lpstr>
      <vt:lpstr>Slayt 25</vt:lpstr>
      <vt:lpstr>Slayt 26</vt:lpstr>
      <vt:lpstr>Slayt 27</vt:lpstr>
      <vt:lpstr>ALKOL       </vt:lpstr>
      <vt:lpstr>Alkolün Etkileri</vt:lpstr>
      <vt:lpstr>Slayt 30</vt:lpstr>
      <vt:lpstr>Morfin,Eroin,Kodein</vt:lpstr>
      <vt:lpstr>Esrar</vt:lpstr>
      <vt:lpstr>Kokain</vt:lpstr>
      <vt:lpstr>Uçucu Maddeler (tiner,uhu,bali,çakmak gazı)</vt:lpstr>
      <vt:lpstr>SAĞLIKLI BESLENME</vt:lpstr>
      <vt:lpstr>Slayt 36</vt:lpstr>
      <vt:lpstr>Slayt 37</vt:lpstr>
      <vt:lpstr>Slayt 38</vt:lpstr>
      <vt:lpstr>Slayt 39</vt:lpstr>
      <vt:lpstr>Slayt 40</vt:lpstr>
      <vt:lpstr>Slayt 41</vt:lpstr>
      <vt:lpstr>Dengeli Beslenme Önerileri</vt:lpstr>
      <vt:lpstr>Slayt 43</vt:lpstr>
      <vt:lpstr>Slayt 44</vt:lpstr>
      <vt:lpstr>                               Teşekkürler…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ZARARLI ALIŞKANLIKLAR VE SAĞLIKLI BESLENME</dc:title>
  <dc:creator>Pc</dc:creator>
  <cp:lastModifiedBy>CASPER</cp:lastModifiedBy>
  <cp:revision>28</cp:revision>
  <dcterms:created xsi:type="dcterms:W3CDTF">2011-02-19T19:31:22Z</dcterms:created>
  <dcterms:modified xsi:type="dcterms:W3CDTF">2013-11-13T08:35:42Z</dcterms:modified>
</cp:coreProperties>
</file>