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52"/>
  </p:notesMasterIdLst>
  <p:sldIdLst>
    <p:sldId id="256" r:id="rId2"/>
    <p:sldId id="257" r:id="rId3"/>
    <p:sldId id="261" r:id="rId4"/>
    <p:sldId id="258" r:id="rId5"/>
    <p:sldId id="269" r:id="rId6"/>
    <p:sldId id="270" r:id="rId7"/>
    <p:sldId id="271" r:id="rId8"/>
    <p:sldId id="272" r:id="rId9"/>
    <p:sldId id="273" r:id="rId10"/>
    <p:sldId id="334" r:id="rId11"/>
    <p:sldId id="274" r:id="rId12"/>
    <p:sldId id="275" r:id="rId13"/>
    <p:sldId id="336" r:id="rId14"/>
    <p:sldId id="276" r:id="rId15"/>
    <p:sldId id="277" r:id="rId16"/>
    <p:sldId id="278" r:id="rId17"/>
    <p:sldId id="279" r:id="rId18"/>
    <p:sldId id="305" r:id="rId19"/>
    <p:sldId id="280" r:id="rId20"/>
    <p:sldId id="281" r:id="rId21"/>
    <p:sldId id="303" r:id="rId22"/>
    <p:sldId id="282" r:id="rId23"/>
    <p:sldId id="283" r:id="rId24"/>
    <p:sldId id="338" r:id="rId25"/>
    <p:sldId id="307" r:id="rId26"/>
    <p:sldId id="284" r:id="rId27"/>
    <p:sldId id="295" r:id="rId28"/>
    <p:sldId id="286" r:id="rId29"/>
    <p:sldId id="299" r:id="rId30"/>
    <p:sldId id="287" r:id="rId31"/>
    <p:sldId id="301" r:id="rId32"/>
    <p:sldId id="289" r:id="rId33"/>
    <p:sldId id="262" r:id="rId34"/>
    <p:sldId id="292" r:id="rId35"/>
    <p:sldId id="312" r:id="rId36"/>
    <p:sldId id="340" r:id="rId37"/>
    <p:sldId id="341" r:id="rId38"/>
    <p:sldId id="316" r:id="rId39"/>
    <p:sldId id="317" r:id="rId40"/>
    <p:sldId id="343" r:id="rId41"/>
    <p:sldId id="319" r:id="rId42"/>
    <p:sldId id="320" r:id="rId43"/>
    <p:sldId id="321" r:id="rId44"/>
    <p:sldId id="323" r:id="rId45"/>
    <p:sldId id="324" r:id="rId46"/>
    <p:sldId id="325" r:id="rId47"/>
    <p:sldId id="327" r:id="rId48"/>
    <p:sldId id="329" r:id="rId49"/>
    <p:sldId id="331" r:id="rId50"/>
    <p:sldId id="332" r:id="rId5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89242A-9C7E-4A39-A16F-98C0E65F0EC9}" type="datetimeFigureOut">
              <a:rPr lang="tr-TR" smtClean="0"/>
              <a:pPr/>
              <a:t>28.12.2016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717BC2-B608-4323-9249-059DB3D20688}"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7C17929-05D1-403F-9A31-F7DD0EDD48C8}" type="slidenum">
              <a:rPr lang="tr-TR" smtClean="0"/>
              <a:pPr/>
              <a:t>3</a:t>
            </a:fld>
            <a:endParaRPr lang="tr-TR"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2314BB0-2B79-45F5-8B39-1831BD931474}" type="slidenum">
              <a:rPr lang="tr-TR" smtClean="0"/>
              <a:pPr/>
              <a:t>31</a:t>
            </a:fld>
            <a:endParaRPr lang="tr-TR"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8592BF0-7B95-48FF-A69E-57C2EFF58CF3}" type="slidenum">
              <a:rPr lang="tr-TR" smtClean="0"/>
              <a:pPr/>
              <a:t>33</a:t>
            </a:fld>
            <a:endParaRPr lang="tr-T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B4EF809-22C8-489A-BFC0-5045AAD94615}" type="slidenum">
              <a:rPr lang="tr-TR" smtClean="0"/>
              <a:pPr/>
              <a:t>34</a:t>
            </a:fld>
            <a:endParaRPr lang="tr-TR"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9E4B26B1-8C43-4E43-86E2-17756F502DBB}" type="slidenum">
              <a:rPr lang="tr-TR" smtClean="0"/>
              <a:pPr/>
              <a:t>35</a:t>
            </a:fld>
            <a:endParaRPr lang="tr-TR"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DEC02A8-64FE-4C79-8669-32D02D64A451}" type="slidenum">
              <a:rPr lang="tr-TR" smtClean="0"/>
              <a:pPr/>
              <a:t>38</a:t>
            </a:fld>
            <a:endParaRPr lang="tr-T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4F04675-FA32-45D4-895C-ACFC33767781}" type="slidenum">
              <a:rPr lang="tr-TR" smtClean="0"/>
              <a:pPr/>
              <a:t>39</a:t>
            </a:fld>
            <a:endParaRPr lang="tr-TR"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9C7C22E-7C44-4C22-8BCC-5C62E1BA651F}" type="slidenum">
              <a:rPr lang="tr-TR" smtClean="0"/>
              <a:pPr/>
              <a:t>40</a:t>
            </a:fld>
            <a:endParaRPr lang="tr-TR"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8E720B12-7F5B-42C7-9949-05A10A22B307}" type="slidenum">
              <a:rPr lang="tr-TR" smtClean="0"/>
              <a:pPr/>
              <a:t>41</a:t>
            </a:fld>
            <a:endParaRPr lang="tr-TR"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6E38AB4-2960-4AFF-A4C7-C72C513D8569}" type="slidenum">
              <a:rPr lang="tr-TR" smtClean="0"/>
              <a:pPr/>
              <a:t>42</a:t>
            </a:fld>
            <a:endParaRPr lang="tr-TR"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B0FD449-FD48-4AD1-ACB5-B0D795C0B7FF}" type="slidenum">
              <a:rPr lang="tr-TR" smtClean="0"/>
              <a:pPr/>
              <a:t>43</a:t>
            </a:fld>
            <a:endParaRPr lang="tr-TR"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8C75EEB-5EDF-4F42-8CE3-A73BD7A4B094}" type="slidenum">
              <a:rPr lang="tr-TR" smtClean="0"/>
              <a:pPr/>
              <a:t>10</a:t>
            </a:fld>
            <a:endParaRPr lang="tr-TR"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44C55E34-6580-4DF3-8462-BFB5DC8301B3}" type="slidenum">
              <a:rPr lang="tr-TR" smtClean="0"/>
              <a:pPr/>
              <a:t>44</a:t>
            </a:fld>
            <a:endParaRPr lang="tr-TR"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F28A839-9D12-4C41-AE48-8E99179666BC}" type="slidenum">
              <a:rPr lang="tr-TR" smtClean="0"/>
              <a:pPr/>
              <a:t>45</a:t>
            </a:fld>
            <a:endParaRPr lang="tr-TR"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A3785627-1309-4262-BC91-4B677E4ADD42}" type="slidenum">
              <a:rPr lang="tr-TR" smtClean="0"/>
              <a:pPr/>
              <a:t>46</a:t>
            </a:fld>
            <a:endParaRPr lang="tr-TR"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76184958-4994-442D-A532-3B511454D18B}" type="slidenum">
              <a:rPr lang="tr-TR" smtClean="0"/>
              <a:pPr/>
              <a:t>47</a:t>
            </a:fld>
            <a:endParaRPr lang="tr-TR"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C85DAB0-1302-408C-BFB8-52580B2A54E0}" type="slidenum">
              <a:rPr lang="tr-TR" smtClean="0"/>
              <a:pPr/>
              <a:t>48</a:t>
            </a:fld>
            <a:endParaRPr lang="tr-TR"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FA83DFF-69F2-4B72-8DC6-F78FA2244F42}" type="slidenum">
              <a:rPr lang="tr-TR" smtClean="0"/>
              <a:pPr/>
              <a:t>13</a:t>
            </a:fld>
            <a:endParaRPr lang="tr-T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3E1F085-389C-477E-B9F5-988A3E3CCCE4}" type="slidenum">
              <a:rPr lang="tr-TR" smtClean="0"/>
              <a:pPr/>
              <a:t>18</a:t>
            </a:fld>
            <a:endParaRPr lang="tr-TR"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1B95A12-4D43-458C-AD85-7054D6B3A679}" type="slidenum">
              <a:rPr lang="tr-TR" smtClean="0"/>
              <a:pPr/>
              <a:t>21</a:t>
            </a:fld>
            <a:endParaRPr lang="tr-TR"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C4A77D5-21D2-45E6-B988-6CB999A43131}" type="slidenum">
              <a:rPr lang="tr-TR" smtClean="0"/>
              <a:pPr/>
              <a:t>24</a:t>
            </a:fld>
            <a:endParaRPr lang="tr-TR"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CC3A78D-61D7-4F41-965D-EE6B9E34F5A7}" type="slidenum">
              <a:rPr lang="tr-TR" smtClean="0"/>
              <a:pPr/>
              <a:t>25</a:t>
            </a:fld>
            <a:endParaRPr lang="tr-TR"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1BA1E9EE-58BA-4B8C-B212-E9AF8B080F89}" type="slidenum">
              <a:rPr lang="tr-TR" smtClean="0"/>
              <a:pPr/>
              <a:t>27</a:t>
            </a:fld>
            <a:endParaRPr lang="tr-TR"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8CEF2B5-1AA1-4C9B-A2DE-AEEA9EA0330D}" type="slidenum">
              <a:rPr lang="tr-TR" smtClean="0"/>
              <a:pPr/>
              <a:t>29</a:t>
            </a:fld>
            <a:endParaRPr lang="tr-T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7F7990AF-B3CE-40B4-9079-1CCB68958B0F}" type="datetimeFigureOut">
              <a:rPr lang="tr-TR" smtClean="0"/>
              <a:pPr/>
              <a:t>28.12.2016</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D84D2EC8-76EF-4172-86CF-CF556E7963C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F7990AF-B3CE-40B4-9079-1CCB68958B0F}" type="datetimeFigureOut">
              <a:rPr lang="tr-TR" smtClean="0"/>
              <a:pPr/>
              <a:t>28.12.2016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84D2EC8-76EF-4172-86CF-CF556E7963C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F7990AF-B3CE-40B4-9079-1CCB68958B0F}" type="datetimeFigureOut">
              <a:rPr lang="tr-TR" smtClean="0"/>
              <a:pPr/>
              <a:t>28.12.2016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84D2EC8-76EF-4172-86CF-CF556E7963C2}"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9"/>
          <p:cNvSpPr>
            <a:spLocks noGrp="1" noChangeArrowheads="1"/>
          </p:cNvSpPr>
          <p:nvPr>
            <p:ph type="dt" sz="half" idx="10"/>
          </p:nvPr>
        </p:nvSpPr>
        <p:spPr>
          <a:ln/>
        </p:spPr>
        <p:txBody>
          <a:bodyPr/>
          <a:lstStyle>
            <a:lvl1pPr>
              <a:defRPr/>
            </a:lvl1pPr>
          </a:lstStyle>
          <a:p>
            <a:pPr>
              <a:defRPr/>
            </a:pPr>
            <a:endParaRPr lang="tr-TR"/>
          </a:p>
        </p:txBody>
      </p:sp>
      <p:sp>
        <p:nvSpPr>
          <p:cNvPr id="6" name="Rectangle 10"/>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5A4BD92D-8C75-4ED9-BA6D-9F57EBB50644}"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58FF1B25-BE47-489E-A9EF-65CB19F492EB}"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3938588"/>
            <a:ext cx="40386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p>
        </p:txBody>
      </p:sp>
      <p:sp>
        <p:nvSpPr>
          <p:cNvPr id="7" name="Rectangle 5"/>
          <p:cNvSpPr>
            <a:spLocks noGrp="1" noChangeArrowheads="1"/>
          </p:cNvSpPr>
          <p:nvPr>
            <p:ph type="ftr" sz="quarter" idx="11"/>
          </p:nvPr>
        </p:nvSpPr>
        <p:spPr>
          <a:ln/>
        </p:spPr>
        <p:txBody>
          <a:bodyPr/>
          <a:lstStyle>
            <a:lvl1pPr>
              <a:defRPr/>
            </a:lvl1pPr>
          </a:lstStyle>
          <a:p>
            <a:pPr>
              <a:defRPr/>
            </a:pPr>
            <a:endParaRPr lang="tr-TR"/>
          </a:p>
        </p:txBody>
      </p:sp>
      <p:sp>
        <p:nvSpPr>
          <p:cNvPr id="8" name="Rectangle 6"/>
          <p:cNvSpPr>
            <a:spLocks noGrp="1" noChangeArrowheads="1"/>
          </p:cNvSpPr>
          <p:nvPr>
            <p:ph type="sldNum" sz="quarter" idx="12"/>
          </p:nvPr>
        </p:nvSpPr>
        <p:spPr>
          <a:ln/>
        </p:spPr>
        <p:txBody>
          <a:bodyPr/>
          <a:lstStyle>
            <a:lvl1pPr>
              <a:defRPr/>
            </a:lvl1pPr>
          </a:lstStyle>
          <a:p>
            <a:pPr>
              <a:defRPr/>
            </a:pPr>
            <a:fld id="{9A57916A-9FFD-4971-9898-6C545FD141CD}"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7F7990AF-B3CE-40B4-9079-1CCB68958B0F}" type="datetimeFigureOut">
              <a:rPr lang="tr-TR" smtClean="0"/>
              <a:pPr/>
              <a:t>28.12.2016</a:t>
            </a:fld>
            <a:endParaRPr lang="tr-TR"/>
          </a:p>
        </p:txBody>
      </p:sp>
      <p:sp>
        <p:nvSpPr>
          <p:cNvPr id="9" name="8 Slayt Numarası Yer Tutucusu"/>
          <p:cNvSpPr>
            <a:spLocks noGrp="1"/>
          </p:cNvSpPr>
          <p:nvPr>
            <p:ph type="sldNum" sz="quarter" idx="15"/>
          </p:nvPr>
        </p:nvSpPr>
        <p:spPr/>
        <p:txBody>
          <a:bodyPr rtlCol="0"/>
          <a:lstStyle/>
          <a:p>
            <a:fld id="{D84D2EC8-76EF-4172-86CF-CF556E7963C2}"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7F7990AF-B3CE-40B4-9079-1CCB68958B0F}" type="datetimeFigureOut">
              <a:rPr lang="tr-TR" smtClean="0"/>
              <a:pPr/>
              <a:t>28.12.2016</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D84D2EC8-76EF-4172-86CF-CF556E7963C2}"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7F7990AF-B3CE-40B4-9079-1CCB68958B0F}" type="datetimeFigureOut">
              <a:rPr lang="tr-TR" smtClean="0"/>
              <a:pPr/>
              <a:t>28.12.2016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84D2EC8-76EF-4172-86CF-CF556E7963C2}"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7F7990AF-B3CE-40B4-9079-1CCB68958B0F}" type="datetimeFigureOut">
              <a:rPr lang="tr-TR" smtClean="0"/>
              <a:pPr/>
              <a:t>28.12.2016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84D2EC8-76EF-4172-86CF-CF556E7963C2}"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7F7990AF-B3CE-40B4-9079-1CCB68958B0F}" type="datetimeFigureOut">
              <a:rPr lang="tr-TR" smtClean="0"/>
              <a:pPr/>
              <a:t>28.12.2016</a:t>
            </a:fld>
            <a:endParaRPr lang="tr-TR"/>
          </a:p>
        </p:txBody>
      </p:sp>
      <p:sp>
        <p:nvSpPr>
          <p:cNvPr id="7" name="6 Slayt Numarası Yer Tutucusu"/>
          <p:cNvSpPr>
            <a:spLocks noGrp="1"/>
          </p:cNvSpPr>
          <p:nvPr>
            <p:ph type="sldNum" sz="quarter" idx="11"/>
          </p:nvPr>
        </p:nvSpPr>
        <p:spPr/>
        <p:txBody>
          <a:bodyPr rtlCol="0"/>
          <a:lstStyle/>
          <a:p>
            <a:fld id="{D84D2EC8-76EF-4172-86CF-CF556E7963C2}"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F7990AF-B3CE-40B4-9079-1CCB68958B0F}" type="datetimeFigureOut">
              <a:rPr lang="tr-TR" smtClean="0"/>
              <a:pPr/>
              <a:t>28.12.2016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84D2EC8-76EF-4172-86CF-CF556E7963C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7F7990AF-B3CE-40B4-9079-1CCB68958B0F}" type="datetimeFigureOut">
              <a:rPr lang="tr-TR" smtClean="0"/>
              <a:pPr/>
              <a:t>28.12.2016</a:t>
            </a:fld>
            <a:endParaRPr lang="tr-TR"/>
          </a:p>
        </p:txBody>
      </p:sp>
      <p:sp>
        <p:nvSpPr>
          <p:cNvPr id="22" name="21 Slayt Numarası Yer Tutucusu"/>
          <p:cNvSpPr>
            <a:spLocks noGrp="1"/>
          </p:cNvSpPr>
          <p:nvPr>
            <p:ph type="sldNum" sz="quarter" idx="15"/>
          </p:nvPr>
        </p:nvSpPr>
        <p:spPr/>
        <p:txBody>
          <a:bodyPr rtlCol="0"/>
          <a:lstStyle/>
          <a:p>
            <a:fld id="{D84D2EC8-76EF-4172-86CF-CF556E7963C2}"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7F7990AF-B3CE-40B4-9079-1CCB68958B0F}" type="datetimeFigureOut">
              <a:rPr lang="tr-TR" smtClean="0"/>
              <a:pPr/>
              <a:t>28.12.2016</a:t>
            </a:fld>
            <a:endParaRPr lang="tr-TR"/>
          </a:p>
        </p:txBody>
      </p:sp>
      <p:sp>
        <p:nvSpPr>
          <p:cNvPr id="18" name="17 Slayt Numarası Yer Tutucusu"/>
          <p:cNvSpPr>
            <a:spLocks noGrp="1"/>
          </p:cNvSpPr>
          <p:nvPr>
            <p:ph type="sldNum" sz="quarter" idx="11"/>
          </p:nvPr>
        </p:nvSpPr>
        <p:spPr/>
        <p:txBody>
          <a:bodyPr rtlCol="0"/>
          <a:lstStyle/>
          <a:p>
            <a:fld id="{D84D2EC8-76EF-4172-86CF-CF556E7963C2}"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F7990AF-B3CE-40B4-9079-1CCB68958B0F}" type="datetimeFigureOut">
              <a:rPr lang="tr-TR" smtClean="0"/>
              <a:pPr/>
              <a:t>28.12.2016</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84D2EC8-76EF-4172-86CF-CF556E7963C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google.com.tr/imgres?imgurl=http://www.pusulaegit.com/Files/Image/SAAT.JPG&amp;imgrefurl=http://www.pusulaegit.com/default.asp?islem=detay1&amp;key=83&amp;usg=__oyAgcgm62F6O7feSyG1k8LDoHEs=&amp;h=480&amp;w=640&amp;sz=46&amp;hl=tr&amp;start=40&amp;tbnid=FJ2tbYegb15QDM:&amp;tbnh=103&amp;tbnw=137&amp;prev=/images?q=test+%C3%A7%C3%B6zme&amp;gbv=2&amp;ndsp=20&amp;hl=tr&amp;sa=N&amp;start=20"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tr/imgres?imgurl=http://blog.mardinaol.com/wp-content/uploads/2009/03/testt.jpg&amp;imgrefurl=http://blog.mardinaol.com/?p=5&amp;usg=__szZL8Gke76ai8Ixhkkxru9f0rmU=&amp;h=200&amp;w=200&amp;sz=7&amp;hl=tr&amp;start=2&amp;tbnid=nF5h61lknWc4tM:&amp;tbnh=104&amp;tbnw=104&amp;prev=/images?q=test+%C3%A7%C3%B6zme+teknikleri&amp;gbv=2&amp;hl=tr"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tr/imgres?imgurl=http://img263.imageshack.us/img263/6766/test1cw6.jpg&amp;imgrefurl=http://www.arkamarka.com/vaybe/yazi/test%20test%201-2-3&amp;usg=__Re0YJgrcQUwg_DkzEKC2IPr8xWc=&amp;h=640&amp;w=448&amp;sz=32&amp;hl=tr&amp;start=19&amp;tbnid=uwKrhzQ084zWPM:&amp;tbnh=137&amp;tbnw=96&amp;prev=/images?q=test&amp;gbv=2&amp;hl=t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000100" y="2071678"/>
            <a:ext cx="7216206" cy="2123658"/>
          </a:xfrm>
          <a:prstGeom prst="rect">
            <a:avLst/>
          </a:prstGeom>
          <a:noFill/>
        </p:spPr>
        <p:txBody>
          <a:bodyPr wrap="square" lIns="91440" tIns="45720" rIns="91440" bIns="45720">
            <a:spAutoFit/>
          </a:bodyPr>
          <a:lstStyle/>
          <a:p>
            <a:pPr algn="ctr"/>
            <a:r>
              <a:rPr lang="tr-TR" sz="66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omic Sans MS" pitchFamily="66" charset="0"/>
              </a:rPr>
              <a:t>TEST ÇÖZME </a:t>
            </a:r>
          </a:p>
          <a:p>
            <a:pPr algn="ctr"/>
            <a:r>
              <a:rPr lang="tr-TR" sz="66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omic Sans MS" pitchFamily="66" charset="0"/>
              </a:rPr>
              <a:t>TEKNİKLERİ</a:t>
            </a:r>
            <a:endParaRPr lang="tr-TR" sz="66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4" name="Picture 8" descr="oss-pr4"/>
          <p:cNvPicPr>
            <a:picLocks noGrp="1" noChangeAspect="1" noChangeArrowheads="1"/>
          </p:cNvPicPr>
          <p:nvPr>
            <p:ph sz="quarter" idx="1"/>
          </p:nvPr>
        </p:nvPicPr>
        <p:blipFill>
          <a:blip r:embed="rId3" cstate="print"/>
          <a:srcRect/>
          <a:stretch>
            <a:fillRect/>
          </a:stretch>
        </p:blipFill>
        <p:spPr>
          <a:xfrm>
            <a:off x="755650" y="2708275"/>
            <a:ext cx="7704138" cy="4149725"/>
          </a:xfrm>
          <a:noFill/>
        </p:spPr>
      </p:pic>
      <p:sp>
        <p:nvSpPr>
          <p:cNvPr id="9227" name="Rectangle 11"/>
          <p:cNvSpPr>
            <a:spLocks noChangeArrowheads="1"/>
          </p:cNvSpPr>
          <p:nvPr/>
        </p:nvSpPr>
        <p:spPr bwMode="auto">
          <a:xfrm>
            <a:off x="250825" y="-76200"/>
            <a:ext cx="4978400" cy="519113"/>
          </a:xfrm>
          <a:prstGeom prst="rect">
            <a:avLst/>
          </a:prstGeom>
          <a:noFill/>
          <a:ln w="9525">
            <a:noFill/>
            <a:miter lim="800000"/>
            <a:headEnd/>
            <a:tailEnd/>
          </a:ln>
        </p:spPr>
        <p:txBody>
          <a:bodyPr wrap="none" anchor="ctr">
            <a:spAutoFit/>
          </a:bodyPr>
          <a:lstStyle/>
          <a:p>
            <a:pPr algn="just"/>
            <a:r>
              <a:rPr lang="tr-TR" sz="2800">
                <a:solidFill>
                  <a:srgbClr val="0000FF"/>
                </a:solidFill>
                <a:latin typeface="Comic Sans MS" pitchFamily="66" charset="0"/>
              </a:rPr>
              <a:t>  </a:t>
            </a:r>
            <a:r>
              <a:rPr lang="tr-TR" sz="2800" b="1">
                <a:solidFill>
                  <a:srgbClr val="0000FF"/>
                </a:solidFill>
                <a:latin typeface="Comic Sans MS" pitchFamily="66" charset="0"/>
              </a:rPr>
              <a:t>     Kitapçığın Kullanılması</a:t>
            </a:r>
            <a:r>
              <a:rPr lang="tr-TR" sz="2800">
                <a:solidFill>
                  <a:srgbClr val="0000FF"/>
                </a:solidFill>
                <a:latin typeface="Comic Sans MS" pitchFamily="66" charset="0"/>
              </a:rPr>
              <a:t> </a:t>
            </a:r>
          </a:p>
        </p:txBody>
      </p:sp>
      <p:sp>
        <p:nvSpPr>
          <p:cNvPr id="9228" name="Rectangle 12"/>
          <p:cNvSpPr>
            <a:spLocks noChangeArrowheads="1"/>
          </p:cNvSpPr>
          <p:nvPr/>
        </p:nvSpPr>
        <p:spPr bwMode="auto">
          <a:xfrm>
            <a:off x="357158" y="471488"/>
            <a:ext cx="8572560" cy="2585323"/>
          </a:xfrm>
          <a:prstGeom prst="rect">
            <a:avLst/>
          </a:prstGeom>
          <a:noFill/>
          <a:ln w="9525">
            <a:noFill/>
            <a:miter lim="800000"/>
            <a:headEnd/>
            <a:tailEnd/>
          </a:ln>
        </p:spPr>
        <p:txBody>
          <a:bodyPr wrap="square" anchor="ctr">
            <a:spAutoFit/>
          </a:bodyPr>
          <a:lstStyle/>
          <a:p>
            <a:r>
              <a:rPr lang="tr-TR" sz="1600" b="1" dirty="0">
                <a:latin typeface="Comic Sans MS" pitchFamily="66" charset="0"/>
              </a:rPr>
              <a:t>Sınava girmeden önce kendinize ait semboller oluşturun. </a:t>
            </a:r>
          </a:p>
          <a:p>
            <a:r>
              <a:rPr lang="tr-TR" sz="1600" b="1" dirty="0">
                <a:latin typeface="Comic Sans MS" pitchFamily="66" charset="0"/>
              </a:rPr>
              <a:t> Örneğin; </a:t>
            </a:r>
          </a:p>
          <a:p>
            <a:r>
              <a:rPr lang="tr-TR" sz="1600" b="1" dirty="0">
                <a:latin typeface="Comic Sans MS" pitchFamily="66" charset="0"/>
              </a:rPr>
              <a:t>Soru numarasının üzerindeki taksim işareti : (1) O soru ile işinizin bittiğini gösterir.</a:t>
            </a:r>
          </a:p>
          <a:p>
            <a:r>
              <a:rPr lang="tr-TR" sz="1600" b="1" dirty="0">
                <a:latin typeface="Comic Sans MS" pitchFamily="66" charset="0"/>
              </a:rPr>
              <a:t> Soru numarasının yanındaki soru işareti : (?) O soruyu 2. turda çözmek istediğinizi gösterir. </a:t>
            </a:r>
          </a:p>
          <a:p>
            <a:r>
              <a:rPr lang="tr-TR" sz="1600" b="1" dirty="0">
                <a:latin typeface="Comic Sans MS" pitchFamily="66" charset="0"/>
              </a:rPr>
              <a:t>Soru numarasının yanındaki ünlem işareti : (!) O soruyu </a:t>
            </a:r>
            <a:r>
              <a:rPr lang="tr-TR" sz="1600" b="1" dirty="0" err="1">
                <a:latin typeface="Comic Sans MS" pitchFamily="66" charset="0"/>
              </a:rPr>
              <a:t>hiçtanımadığınızı</a:t>
            </a:r>
            <a:r>
              <a:rPr lang="tr-TR" sz="1600" b="1" dirty="0">
                <a:latin typeface="Comic Sans MS" pitchFamily="66" charset="0"/>
              </a:rPr>
              <a:t> gösterir. </a:t>
            </a:r>
          </a:p>
          <a:p>
            <a:r>
              <a:rPr lang="tr-TR" sz="1600" b="1" dirty="0">
                <a:latin typeface="Comic Sans MS" pitchFamily="66" charset="0"/>
              </a:rPr>
              <a:t>Bu sembolleri zenginleştirip değiştirebilirsiniz. Ayrıca 1. turda size doğruluğu imkansız </a:t>
            </a:r>
          </a:p>
          <a:p>
            <a:r>
              <a:rPr lang="tr-TR" sz="1600" b="1" dirty="0">
                <a:latin typeface="Comic Sans MS" pitchFamily="66" charset="0"/>
              </a:rPr>
              <a:t>gelen seçenekleri elemek üzere bir sembol kullanmanız size zaman ve enerji kazandırır</a:t>
            </a:r>
            <a:r>
              <a:rPr lang="tr-TR" sz="1600" b="1" dirty="0"/>
              <a:t>.</a:t>
            </a:r>
            <a:r>
              <a:rPr lang="tr-TR"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9227"/>
                                        </p:tgtEl>
                                        <p:attrNameLst>
                                          <p:attrName>style.visibility</p:attrName>
                                        </p:attrNameLst>
                                      </p:cBhvr>
                                      <p:to>
                                        <p:strVal val="visible"/>
                                      </p:to>
                                    </p:set>
                                    <p:animEffect transition="in" filter="fade">
                                      <p:cBhvr>
                                        <p:cTn id="7" dur="2000"/>
                                        <p:tgtEl>
                                          <p:spTgt spid="9227"/>
                                        </p:tgtEl>
                                      </p:cBhvr>
                                    </p:animEffect>
                                    <p:anim calcmode="lin" valueType="num">
                                      <p:cBhvr>
                                        <p:cTn id="8" dur="2000" fill="hold"/>
                                        <p:tgtEl>
                                          <p:spTgt spid="9227"/>
                                        </p:tgtEl>
                                        <p:attrNameLst>
                                          <p:attrName>style.rotation</p:attrName>
                                        </p:attrNameLst>
                                      </p:cBhvr>
                                      <p:tavLst>
                                        <p:tav tm="0">
                                          <p:val>
                                            <p:fltVal val="720"/>
                                          </p:val>
                                        </p:tav>
                                        <p:tav tm="100000">
                                          <p:val>
                                            <p:fltVal val="0"/>
                                          </p:val>
                                        </p:tav>
                                      </p:tavLst>
                                    </p:anim>
                                    <p:anim calcmode="lin" valueType="num">
                                      <p:cBhvr>
                                        <p:cTn id="9" dur="2000" fill="hold"/>
                                        <p:tgtEl>
                                          <p:spTgt spid="9227"/>
                                        </p:tgtEl>
                                        <p:attrNameLst>
                                          <p:attrName>ppt_h</p:attrName>
                                        </p:attrNameLst>
                                      </p:cBhvr>
                                      <p:tavLst>
                                        <p:tav tm="0">
                                          <p:val>
                                            <p:fltVal val="0"/>
                                          </p:val>
                                        </p:tav>
                                        <p:tav tm="100000">
                                          <p:val>
                                            <p:strVal val="#ppt_h"/>
                                          </p:val>
                                        </p:tav>
                                      </p:tavLst>
                                    </p:anim>
                                    <p:anim calcmode="lin" valueType="num">
                                      <p:cBhvr>
                                        <p:cTn id="10" dur="2000" fill="hold"/>
                                        <p:tgtEl>
                                          <p:spTgt spid="9227"/>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9228"/>
                                        </p:tgtEl>
                                        <p:attrNameLst>
                                          <p:attrName>style.visibility</p:attrName>
                                        </p:attrNameLst>
                                      </p:cBhvr>
                                      <p:to>
                                        <p:strVal val="visible"/>
                                      </p:to>
                                    </p:set>
                                    <p:anim calcmode="lin" valueType="num">
                                      <p:cBhvr>
                                        <p:cTn id="15" dur="1000" fill="hold"/>
                                        <p:tgtEl>
                                          <p:spTgt spid="9228"/>
                                        </p:tgtEl>
                                        <p:attrNameLst>
                                          <p:attrName>ppt_w</p:attrName>
                                        </p:attrNameLst>
                                      </p:cBhvr>
                                      <p:tavLst>
                                        <p:tav tm="0">
                                          <p:val>
                                            <p:strVal val="#ppt_w*0.70"/>
                                          </p:val>
                                        </p:tav>
                                        <p:tav tm="100000">
                                          <p:val>
                                            <p:strVal val="#ppt_w"/>
                                          </p:val>
                                        </p:tav>
                                      </p:tavLst>
                                    </p:anim>
                                    <p:anim calcmode="lin" valueType="num">
                                      <p:cBhvr>
                                        <p:cTn id="16" dur="1000" fill="hold"/>
                                        <p:tgtEl>
                                          <p:spTgt spid="9228"/>
                                        </p:tgtEl>
                                        <p:attrNameLst>
                                          <p:attrName>ppt_h</p:attrName>
                                        </p:attrNameLst>
                                      </p:cBhvr>
                                      <p:tavLst>
                                        <p:tav tm="0">
                                          <p:val>
                                            <p:strVal val="#ppt_h"/>
                                          </p:val>
                                        </p:tav>
                                        <p:tav tm="100000">
                                          <p:val>
                                            <p:strVal val="#ppt_h"/>
                                          </p:val>
                                        </p:tav>
                                      </p:tavLst>
                                    </p:anim>
                                    <p:animEffect transition="in" filter="fade">
                                      <p:cBhvr>
                                        <p:cTn id="17" dur="1000"/>
                                        <p:tgtEl>
                                          <p:spTgt spid="9228"/>
                                        </p:tgtEl>
                                      </p:cBhvr>
                                    </p:animEffec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nodeType="clickEffect">
                                  <p:stCondLst>
                                    <p:cond delay="0"/>
                                  </p:stCondLst>
                                  <p:childTnLst>
                                    <p:set>
                                      <p:cBhvr>
                                        <p:cTn id="21" dur="1" fill="hold">
                                          <p:stCondLst>
                                            <p:cond delay="0"/>
                                          </p:stCondLst>
                                        </p:cTn>
                                        <p:tgtEl>
                                          <p:spTgt spid="9224"/>
                                        </p:tgtEl>
                                        <p:attrNameLst>
                                          <p:attrName>style.visibility</p:attrName>
                                        </p:attrNameLst>
                                      </p:cBhvr>
                                      <p:to>
                                        <p:strVal val="visible"/>
                                      </p:to>
                                    </p:set>
                                    <p:animScale>
                                      <p:cBhvr>
                                        <p:cTn id="22" dur="1000" decel="50000" fill="hold">
                                          <p:stCondLst>
                                            <p:cond delay="0"/>
                                          </p:stCondLst>
                                        </p:cTn>
                                        <p:tgtEl>
                                          <p:spTgt spid="92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9224"/>
                                        </p:tgtEl>
                                        <p:attrNameLst>
                                          <p:attrName>ppt_x</p:attrName>
                                          <p:attrName>ppt_y</p:attrName>
                                        </p:attrNameLst>
                                      </p:cBhvr>
                                    </p:animMotion>
                                    <p:animEffect transition="in" filter="fade">
                                      <p:cBhvr>
                                        <p:cTn id="24" dur="10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p:bldP spid="92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sz="quarter" idx="1"/>
          </p:nvPr>
        </p:nvSpPr>
        <p:spPr>
          <a:xfrm>
            <a:off x="468313" y="836613"/>
            <a:ext cx="8229600" cy="4525962"/>
          </a:xfrm>
        </p:spPr>
        <p:txBody>
          <a:bodyPr/>
          <a:lstStyle/>
          <a:p>
            <a:pPr eaLnBrk="1" hangingPunct="1"/>
            <a:r>
              <a:rPr lang="tr-TR" sz="2800" smtClean="0"/>
              <a:t>İnsan psikolojisi soru içindeki ifadeleri olumlu yönde algılamaya eğilimlidir. Bu nedenle soru formlarında altı çizili veya kalın yazı karakterli ifadeleri daha dikkatli okumalıyız</a:t>
            </a:r>
          </a:p>
          <a:p>
            <a:pPr eaLnBrk="1" hangingPunct="1">
              <a:buFont typeface="Wingdings" pitchFamily="2" charset="2"/>
              <a:buNone/>
            </a:pPr>
            <a:endParaRPr lang="tr-TR" sz="2800" smtClean="0"/>
          </a:p>
          <a:p>
            <a:pPr eaLnBrk="1" hangingPunct="1"/>
            <a:r>
              <a:rPr lang="tr-TR" sz="2800" smtClean="0"/>
              <a:t>Soru kökünün veya soru metninin uzun oluşu bizim için daha fazla ipucu anlamına gelir. Bu nedenle uzun metinli soruları daha kolay çözülebilen sorular olarak algılamalıyız.</a:t>
            </a:r>
          </a:p>
          <a:p>
            <a:pPr eaLnBrk="1" hangingPunct="1">
              <a:buFont typeface="Wingdings" pitchFamily="2" charset="2"/>
              <a:buNone/>
            </a:pPr>
            <a:endParaRPr lang="tr-TR" sz="2800" smtClean="0"/>
          </a:p>
          <a:p>
            <a:pPr eaLnBrk="1" hangingPunct="1"/>
            <a:endParaRPr lang="tr-TR"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sz="quarter" idx="1"/>
          </p:nvPr>
        </p:nvSpPr>
        <p:spPr>
          <a:xfrm>
            <a:off x="323850" y="620712"/>
            <a:ext cx="8229600" cy="5594369"/>
          </a:xfrm>
        </p:spPr>
        <p:txBody>
          <a:bodyPr>
            <a:normAutofit/>
          </a:bodyPr>
          <a:lstStyle/>
          <a:p>
            <a:pPr eaLnBrk="1" hangingPunct="1">
              <a:lnSpc>
                <a:spcPct val="80000"/>
              </a:lnSpc>
            </a:pPr>
            <a:r>
              <a:rPr lang="tr-TR" sz="2800" dirty="0" smtClean="0"/>
              <a:t>Paragraf tipli sorularda genellikle paragraftan önce soru kökünün okunması paragrafın ikinci kez okunması zorunluluğunu önler. Soru kökünü okuyan zihin soruyu bu zihni hazırlıkla okuma eğiliminde olur.</a:t>
            </a:r>
          </a:p>
          <a:p>
            <a:pPr eaLnBrk="1" hangingPunct="1">
              <a:lnSpc>
                <a:spcPct val="80000"/>
              </a:lnSpc>
            </a:pPr>
            <a:r>
              <a:rPr lang="tr-TR" sz="2800" dirty="0" smtClean="0"/>
              <a:t>YGS bütün soruları cevaplama zorunluluğu olan bir sınav değildir. Biliyorsanız tabii ki cevaplamanızda bir sakınca yoktur. Ancak cevabı konusunda tereddüt ettiğiniz soruları gelişigüzel cevaplandırmak yarar değil zarar verir. </a:t>
            </a:r>
          </a:p>
          <a:p>
            <a:pPr>
              <a:lnSpc>
                <a:spcPct val="80000"/>
              </a:lnSpc>
            </a:pPr>
            <a:r>
              <a:rPr lang="tr-TR" sz="2800" dirty="0" smtClean="0"/>
              <a:t>Unutmayalım ki her soru, her net önemlidir. Bir net bizi en az 20 000 kişinin üstüne de çıkarabilir altına da düşürebilir.</a:t>
            </a:r>
          </a:p>
          <a:p>
            <a:pPr eaLnBrk="1" hangingPunct="1">
              <a:lnSpc>
                <a:spcPct val="80000"/>
              </a:lnSpc>
            </a:pPr>
            <a:endParaRPr lang="tr-TR" sz="2800" dirty="0" smtClean="0"/>
          </a:p>
          <a:p>
            <a:pPr eaLnBrk="1" hangingPunct="1">
              <a:lnSpc>
                <a:spcPct val="80000"/>
              </a:lnSpc>
            </a:pPr>
            <a:endParaRPr lang="tr-TR"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AutoShape 4"/>
          <p:cNvSpPr>
            <a:spLocks noChangeArrowheads="1"/>
          </p:cNvSpPr>
          <p:nvPr/>
        </p:nvSpPr>
        <p:spPr bwMode="auto">
          <a:xfrm>
            <a:off x="684213" y="0"/>
            <a:ext cx="7764462" cy="6858000"/>
          </a:xfrm>
          <a:prstGeom prst="bracketPair">
            <a:avLst>
              <a:gd name="adj" fmla="val 22051"/>
            </a:avLst>
          </a:prstGeom>
          <a:solidFill>
            <a:srgbClr val="F1F9A5"/>
          </a:solidFill>
          <a:ln w="76200">
            <a:solidFill>
              <a:schemeClr val="tx1"/>
            </a:solidFill>
            <a:prstDash val="lgDashDotDot"/>
            <a:round/>
            <a:headEnd/>
            <a:tailEnd/>
          </a:ln>
        </p:spPr>
        <p:txBody>
          <a:bodyPr anchor="ctr">
            <a:spAutoFit/>
          </a:bodyPr>
          <a:lstStyle/>
          <a:p>
            <a:pPr algn="ctr" eaLnBrk="0" hangingPunct="0"/>
            <a:r>
              <a:rPr lang="tr-TR" sz="5000" b="1">
                <a:latin typeface="Times New Roman" pitchFamily="18" charset="0"/>
              </a:rPr>
              <a:t>Bu sistemde; </a:t>
            </a:r>
            <a:r>
              <a:rPr lang="tr-TR" sz="6600" b="1">
                <a:solidFill>
                  <a:srgbClr val="FF0000"/>
                </a:solidFill>
                <a:latin typeface="Times New Roman" pitchFamily="18" charset="0"/>
              </a:rPr>
              <a:t>4</a:t>
            </a:r>
            <a:r>
              <a:rPr lang="tr-TR" sz="5000" b="1">
                <a:latin typeface="Times New Roman" pitchFamily="18" charset="0"/>
              </a:rPr>
              <a:t> </a:t>
            </a:r>
            <a:r>
              <a:rPr lang="tr-TR" sz="5000" b="1">
                <a:solidFill>
                  <a:srgbClr val="FF0000"/>
                </a:solidFill>
                <a:latin typeface="Times New Roman" pitchFamily="18" charset="0"/>
              </a:rPr>
              <a:t>YANLIŞ</a:t>
            </a:r>
            <a:r>
              <a:rPr lang="tr-TR" sz="5000" b="1">
                <a:latin typeface="Times New Roman" pitchFamily="18" charset="0"/>
              </a:rPr>
              <a:t> </a:t>
            </a:r>
          </a:p>
          <a:p>
            <a:pPr algn="ctr" eaLnBrk="0" hangingPunct="0"/>
            <a:r>
              <a:rPr lang="tr-TR" sz="6600" b="1">
                <a:solidFill>
                  <a:srgbClr val="0000FF"/>
                </a:solidFill>
                <a:latin typeface="Times New Roman" pitchFamily="18" charset="0"/>
              </a:rPr>
              <a:t>1 </a:t>
            </a:r>
            <a:r>
              <a:rPr lang="tr-TR" sz="5000" b="1">
                <a:solidFill>
                  <a:srgbClr val="0000FF"/>
                </a:solidFill>
                <a:latin typeface="Times New Roman" pitchFamily="18" charset="0"/>
              </a:rPr>
              <a:t>DOĞRU</a:t>
            </a:r>
            <a:r>
              <a:rPr lang="tr-TR" sz="5000" b="1">
                <a:latin typeface="Times New Roman" pitchFamily="18" charset="0"/>
              </a:rPr>
              <a:t> cevabı götürdüğünden, doğruluğundan emin olmadığınız soruları rasgele cevaplamanızda yarar yoktur.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iterate type="wd">
                                    <p:tmPct val="10000"/>
                                  </p:iterate>
                                  <p:childTnLst>
                                    <p:set>
                                      <p:cBhvr>
                                        <p:cTn id="6" dur="1" fill="hold">
                                          <p:stCondLst>
                                            <p:cond delay="0"/>
                                          </p:stCondLst>
                                        </p:cTn>
                                        <p:tgtEl>
                                          <p:spTgt spid="150532"/>
                                        </p:tgtEl>
                                        <p:attrNameLst>
                                          <p:attrName>style.visibility</p:attrName>
                                        </p:attrNameLst>
                                      </p:cBhvr>
                                      <p:to>
                                        <p:strVal val="visible"/>
                                      </p:to>
                                    </p:set>
                                    <p:anim calcmode="lin" valueType="num">
                                      <p:cBhvr>
                                        <p:cTn id="7" dur="2000" fill="hold"/>
                                        <p:tgtEl>
                                          <p:spTgt spid="150532"/>
                                        </p:tgtEl>
                                        <p:attrNameLst>
                                          <p:attrName>ppt_w</p:attrName>
                                        </p:attrNameLst>
                                      </p:cBhvr>
                                      <p:tavLst>
                                        <p:tav tm="0">
                                          <p:val>
                                            <p:strVal val="4*#ppt_w"/>
                                          </p:val>
                                        </p:tav>
                                        <p:tav tm="100000">
                                          <p:val>
                                            <p:strVal val="#ppt_w"/>
                                          </p:val>
                                        </p:tav>
                                      </p:tavLst>
                                    </p:anim>
                                    <p:anim calcmode="lin" valueType="num">
                                      <p:cBhvr>
                                        <p:cTn id="8" dur="2000" fill="hold"/>
                                        <p:tgtEl>
                                          <p:spTgt spid="15053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sz="quarter" idx="1"/>
          </p:nvPr>
        </p:nvSpPr>
        <p:spPr>
          <a:xfrm>
            <a:off x="323850" y="476250"/>
            <a:ext cx="8229600" cy="5329238"/>
          </a:xfrm>
        </p:spPr>
        <p:txBody>
          <a:bodyPr/>
          <a:lstStyle/>
          <a:p>
            <a:pPr eaLnBrk="1" hangingPunct="1"/>
            <a:r>
              <a:rPr lang="tr-TR" sz="2800" smtClean="0"/>
              <a:t>Cevap şıklarından sorunun çözümüne gitmek de test tekniğinde önemli bir yoldur. Yüzde yüze emin olmadığınız sorularda şıkları eleyerek doğru cevaba yaklaşabiliriz</a:t>
            </a:r>
          </a:p>
          <a:p>
            <a:pPr eaLnBrk="1" hangingPunct="1"/>
            <a:r>
              <a:rPr lang="tr-TR" sz="2800" smtClean="0"/>
              <a:t>Cevap şıklarını elerken eğer 2 şıkka indirgeyebilmişsek bunlardan birisini seçmenizde hiçbir sakınca yoktur. Ancak ikiden fazla şık cevap olabilecek nitelikteyse bu soruyu cevaplandırmamamız, en azından sınavın sonlarına doğru tekrar soruya dönmek üzere boş bırakmamız daha uygun olacaktır.</a:t>
            </a:r>
          </a:p>
          <a:p>
            <a:pPr eaLnBrk="1" hangingPunct="1"/>
            <a:endParaRPr lang="tr-TR"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sz="quarter" idx="1"/>
          </p:nvPr>
        </p:nvSpPr>
        <p:spPr>
          <a:xfrm>
            <a:off x="395288" y="1000107"/>
            <a:ext cx="8229600" cy="4660917"/>
          </a:xfrm>
        </p:spPr>
        <p:txBody>
          <a:bodyPr/>
          <a:lstStyle/>
          <a:p>
            <a:pPr eaLnBrk="1" hangingPunct="1">
              <a:lnSpc>
                <a:spcPct val="90000"/>
              </a:lnSpc>
            </a:pPr>
            <a:r>
              <a:rPr lang="tr-TR" sz="2800" dirty="0" smtClean="0"/>
              <a:t>Test çözerken sorunun doğru cevabını bulmak kadar önemli bir diğer olay da cevap olamayacak şıkların tespit edilmesidir. Böylece çözüm alternatiflerini daha netleştirir ve doğru şıkka ulaşabilme hızımızı daha artırırız</a:t>
            </a:r>
          </a:p>
          <a:p>
            <a:pPr eaLnBrk="1" hangingPunct="1">
              <a:lnSpc>
                <a:spcPct val="90000"/>
              </a:lnSpc>
            </a:pPr>
            <a:r>
              <a:rPr lang="tr-TR" sz="2800" dirty="0" smtClean="0"/>
              <a:t>Sınavlarda test çözümünü sekteye uğratan en önemli unsurlardan birisi de sınav kaygısı ve bu yüksek kaygı düzeyinin soruları anlamayı ve problemleri çözmeyi zorlaştırmasıdır. </a:t>
            </a:r>
          </a:p>
          <a:p>
            <a:pPr eaLnBrk="1" hangingPunct="1">
              <a:lnSpc>
                <a:spcPct val="90000"/>
              </a:lnSpc>
            </a:pPr>
            <a:endParaRPr lang="tr-T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sz="quarter" idx="1"/>
          </p:nvPr>
        </p:nvSpPr>
        <p:spPr>
          <a:xfrm>
            <a:off x="468313" y="620713"/>
            <a:ext cx="8229600" cy="5184775"/>
          </a:xfrm>
        </p:spPr>
        <p:txBody>
          <a:bodyPr/>
          <a:lstStyle/>
          <a:p>
            <a:pPr eaLnBrk="1" hangingPunct="1"/>
            <a:endParaRPr lang="tr-TR" sz="2800" dirty="0" smtClean="0"/>
          </a:p>
          <a:p>
            <a:pPr eaLnBrk="1" hangingPunct="1"/>
            <a:endParaRPr lang="tr-TR" sz="2800" dirty="0" smtClean="0"/>
          </a:p>
          <a:p>
            <a:pPr eaLnBrk="1" hangingPunct="1"/>
            <a:r>
              <a:rPr lang="tr-TR" sz="2800" dirty="0" smtClean="0"/>
              <a:t>Cevap şıklarında cevaba benzeyecek bazen iki bazen üç şık bulunur. Bunlara çeldirici adı verilir. Çeldiriciler ilk bakışta cevap gibi algılanabilir ama ufak bir zihinsel egzersizle doğru cevabı bulmamız mümkündür. Bu tip sorularda </a:t>
            </a:r>
            <a:r>
              <a:rPr lang="tr-TR" sz="2800" dirty="0" smtClean="0">
                <a:solidFill>
                  <a:srgbClr val="FF0000"/>
                </a:solidFill>
              </a:rPr>
              <a:t>cevap</a:t>
            </a:r>
            <a:r>
              <a:rPr lang="tr-TR" sz="2800" dirty="0" smtClean="0">
                <a:solidFill>
                  <a:schemeClr val="folHlink"/>
                </a:solidFill>
              </a:rPr>
              <a:t> </a:t>
            </a:r>
            <a:r>
              <a:rPr lang="tr-TR" sz="2800" dirty="0" smtClean="0"/>
              <a:t>genellikle soru metninde saklıdır.</a:t>
            </a:r>
          </a:p>
          <a:p>
            <a:pPr eaLnBrk="1" hangingPunct="1"/>
            <a:endParaRPr lang="tr-TR"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title"/>
          </p:nvPr>
        </p:nvSpPr>
        <p:spPr/>
        <p:txBody>
          <a:bodyPr/>
          <a:lstStyle/>
          <a:p>
            <a:pPr eaLnBrk="1" hangingPunct="1"/>
            <a:r>
              <a:rPr lang="tr-TR" sz="3400" b="1" dirty="0" smtClean="0"/>
              <a:t>KODLAMADA DİKKAT EDİLECEK UNSURLAR</a:t>
            </a:r>
          </a:p>
        </p:txBody>
      </p:sp>
      <p:sp>
        <p:nvSpPr>
          <p:cNvPr id="21506" name="Rectangle 3"/>
          <p:cNvSpPr>
            <a:spLocks noGrp="1" noChangeArrowheads="1"/>
          </p:cNvSpPr>
          <p:nvPr>
            <p:ph sz="quarter" idx="1"/>
          </p:nvPr>
        </p:nvSpPr>
        <p:spPr>
          <a:xfrm>
            <a:off x="468313" y="1773238"/>
            <a:ext cx="8229600" cy="4525962"/>
          </a:xfrm>
        </p:spPr>
        <p:txBody>
          <a:bodyPr/>
          <a:lstStyle/>
          <a:p>
            <a:pPr eaLnBrk="1" hangingPunct="1"/>
            <a:endParaRPr lang="tr-TR" sz="2800" dirty="0" smtClean="0"/>
          </a:p>
          <a:p>
            <a:pPr eaLnBrk="1" hangingPunct="1"/>
            <a:r>
              <a:rPr lang="tr-TR" sz="2800" dirty="0" smtClean="0"/>
              <a:t>Test çözümünde kodlama da önemli bir yer işgal eder. </a:t>
            </a:r>
          </a:p>
          <a:p>
            <a:pPr eaLnBrk="1" hangingPunct="1"/>
            <a:r>
              <a:rPr lang="tr-TR" sz="2800" dirty="0" smtClean="0"/>
              <a:t>Soruyu kitapçık üzerinde çözmüş olmak o soruyla olan işimizin bittiği anlamına gelmez. </a:t>
            </a:r>
          </a:p>
          <a:p>
            <a:pPr eaLnBrk="1" hangingPunct="1"/>
            <a:r>
              <a:rPr lang="tr-TR" sz="2800" dirty="0" smtClean="0"/>
              <a:t>Soruyu doğru çözmek kadar optik forma doğru kodlamak da önemlidir.</a:t>
            </a:r>
          </a:p>
          <a:p>
            <a:pPr eaLnBrk="1" hangingPunct="1"/>
            <a:endParaRPr lang="tr-T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a:off x="1187450" y="60325"/>
            <a:ext cx="6840538" cy="6814245"/>
          </a:xfrm>
          <a:prstGeom prst="foldedCorner">
            <a:avLst>
              <a:gd name="adj" fmla="val 12500"/>
            </a:avLst>
          </a:prstGeom>
          <a:solidFill>
            <a:schemeClr val="accent1"/>
          </a:solidFill>
          <a:ln w="9525">
            <a:solidFill>
              <a:schemeClr val="tx1"/>
            </a:solidFill>
            <a:round/>
            <a:headEnd/>
            <a:tailEnd/>
          </a:ln>
        </p:spPr>
        <p:txBody>
          <a:bodyPr anchor="ctr">
            <a:spAutoFit/>
          </a:bodyPr>
          <a:lstStyle/>
          <a:p>
            <a:pPr algn="ctr"/>
            <a:r>
              <a:rPr lang="tr-TR" sz="4800" b="1" dirty="0">
                <a:solidFill>
                  <a:schemeClr val="tx2"/>
                </a:solidFill>
                <a:latin typeface="Times New Roman" pitchFamily="18" charset="0"/>
              </a:rPr>
              <a:t>OPTİK OKUYUCULAR, YAZDIĞINIZ YAZI VE RAKAMLARI DEĞİL KODLAMA İŞARETLERİNİ GÖREBİLEN ARAÇLARDIR.</a:t>
            </a:r>
          </a:p>
        </p:txBody>
      </p:sp>
      <p:pic>
        <p:nvPicPr>
          <p:cNvPr id="137219" name="Picture 3" descr="J0286667"/>
          <p:cNvPicPr>
            <a:picLocks noChangeAspect="1" noChangeArrowheads="1" noCrop="1"/>
          </p:cNvPicPr>
          <p:nvPr/>
        </p:nvPicPr>
        <p:blipFill>
          <a:blip r:embed="rId3" cstate="print"/>
          <a:srcRect/>
          <a:stretch>
            <a:fillRect/>
          </a:stretch>
        </p:blipFill>
        <p:spPr bwMode="auto">
          <a:xfrm>
            <a:off x="7472363" y="5084763"/>
            <a:ext cx="1636712" cy="1800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37219"/>
                                        </p:tgtEl>
                                        <p:attrNameLst>
                                          <p:attrName>style.visibility</p:attrName>
                                        </p:attrNameLst>
                                      </p:cBhvr>
                                      <p:to>
                                        <p:strVal val="visible"/>
                                      </p:to>
                                    </p:set>
                                    <p:anim calcmode="lin" valueType="num">
                                      <p:cBhvr>
                                        <p:cTn id="7" dur="1000" fill="hold"/>
                                        <p:tgtEl>
                                          <p:spTgt spid="137219"/>
                                        </p:tgtEl>
                                        <p:attrNameLst>
                                          <p:attrName>ppt_x</p:attrName>
                                        </p:attrNameLst>
                                      </p:cBhvr>
                                      <p:tavLst>
                                        <p:tav tm="0">
                                          <p:val>
                                            <p:strVal val="#ppt_x-.2"/>
                                          </p:val>
                                        </p:tav>
                                        <p:tav tm="100000">
                                          <p:val>
                                            <p:strVal val="#ppt_x"/>
                                          </p:val>
                                        </p:tav>
                                      </p:tavLst>
                                    </p:anim>
                                    <p:anim calcmode="lin" valueType="num">
                                      <p:cBhvr>
                                        <p:cTn id="8" dur="1000" fill="hold"/>
                                        <p:tgtEl>
                                          <p:spTgt spid="13721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7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3" name="Object 3"/>
          <p:cNvGraphicFramePr>
            <a:graphicFrameLocks/>
          </p:cNvGraphicFramePr>
          <p:nvPr>
            <p:ph sz="quarter" idx="1"/>
          </p:nvPr>
        </p:nvGraphicFramePr>
        <p:xfrm>
          <a:off x="798513" y="908050"/>
          <a:ext cx="7113587" cy="4608513"/>
        </p:xfrm>
        <a:graphic>
          <a:graphicData uri="http://schemas.openxmlformats.org/presentationml/2006/ole">
            <p:oleObj spid="_x0000_s1026" name="ClipArt" r:id="rId3" imgW="4268520" imgH="276516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p:cTn id="7" dur="1000" fill="hold"/>
                                        <p:tgtEl>
                                          <p:spTgt spid="46083"/>
                                        </p:tgtEl>
                                        <p:attrNameLst>
                                          <p:attrName>ppt_w</p:attrName>
                                        </p:attrNameLst>
                                      </p:cBhvr>
                                      <p:tavLst>
                                        <p:tav tm="0">
                                          <p:val>
                                            <p:fltVal val="0"/>
                                          </p:val>
                                        </p:tav>
                                        <p:tav tm="100000">
                                          <p:val>
                                            <p:strVal val="#ppt_w"/>
                                          </p:val>
                                        </p:tav>
                                      </p:tavLst>
                                    </p:anim>
                                    <p:anim calcmode="lin" valueType="num">
                                      <p:cBhvr>
                                        <p:cTn id="8" dur="1000" fill="hold"/>
                                        <p:tgtEl>
                                          <p:spTgt spid="46083"/>
                                        </p:tgtEl>
                                        <p:attrNameLst>
                                          <p:attrName>ppt_h</p:attrName>
                                        </p:attrNameLst>
                                      </p:cBhvr>
                                      <p:tavLst>
                                        <p:tav tm="0">
                                          <p:val>
                                            <p:fltVal val="0"/>
                                          </p:val>
                                        </p:tav>
                                        <p:tav tm="100000">
                                          <p:val>
                                            <p:strVal val="#ppt_h"/>
                                          </p:val>
                                        </p:tav>
                                      </p:tavLst>
                                    </p:anim>
                                    <p:anim calcmode="lin" valueType="num">
                                      <p:cBhvr>
                                        <p:cTn id="9" dur="1000" fill="hold"/>
                                        <p:tgtEl>
                                          <p:spTgt spid="4608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08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dirty="0" smtClean="0"/>
              <a:t>Sevgili Öğrenciler;</a:t>
            </a:r>
            <a:endParaRPr lang="tr-TR" sz="4800" dirty="0"/>
          </a:p>
        </p:txBody>
      </p:sp>
      <p:sp>
        <p:nvSpPr>
          <p:cNvPr id="3" name="2 İçerik Yer Tutucusu"/>
          <p:cNvSpPr>
            <a:spLocks noGrp="1"/>
          </p:cNvSpPr>
          <p:nvPr>
            <p:ph sz="quarter" idx="1"/>
          </p:nvPr>
        </p:nvSpPr>
        <p:spPr/>
        <p:txBody>
          <a:bodyPr/>
          <a:lstStyle/>
          <a:p>
            <a:endParaRPr lang="tr-TR" dirty="0" smtClean="0"/>
          </a:p>
          <a:p>
            <a:r>
              <a:rPr lang="tr-TR" sz="2800" dirty="0" smtClean="0"/>
              <a:t>Her işin incelikleri vardır. Ders çalışma, test çözme, yazılıya hazırlanma, hatta derslere göre bile ayrı ayrı çalışma tekniği vardır. Aynı insan günün değişik saatlerinde değişik çalışma metotları kullanarak daha başarılı olabilir. Bizler sizlere  kısa kısa test çözme teknikleri üzerinde açıklamalar yapacağız..</a:t>
            </a:r>
            <a:endParaRPr lang="tr-T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sz="half" idx="1"/>
          </p:nvPr>
        </p:nvSpPr>
        <p:spPr>
          <a:xfrm>
            <a:off x="457200" y="404813"/>
            <a:ext cx="5051425" cy="5721350"/>
          </a:xfrm>
        </p:spPr>
        <p:txBody>
          <a:bodyPr>
            <a:normAutofit lnSpcReduction="10000"/>
          </a:bodyPr>
          <a:lstStyle/>
          <a:p>
            <a:pPr eaLnBrk="1" hangingPunct="1"/>
            <a:r>
              <a:rPr lang="tr-TR" sz="2400" smtClean="0"/>
              <a:t>Kodlama her sorudan sonra yapılmalıdır. Bu asla bir zaman kaybı değildir. Çünkü Kodlama için geçen süre bir ölçüde dinlenme sürenizdir. Bu zaman dilimi içinde bir soru ile olan zihinsel bağınızın koparır, bir başka soruya geçmek için zamanın geldiğini düşünürüz. Bu bilinç dışı bir faaliyettir. Ayrıca sınavın ilerleyen diliminde boş bir cevap kağıdı görmek yerine dolu bir cevap kağıdı görmek kendimize olan güveni sağlamamıza yardım eder.</a:t>
            </a:r>
          </a:p>
          <a:p>
            <a:pPr eaLnBrk="1" hangingPunct="1"/>
            <a:endParaRPr lang="tr-TR" sz="2400" smtClean="0"/>
          </a:p>
        </p:txBody>
      </p:sp>
      <p:pic>
        <p:nvPicPr>
          <p:cNvPr id="22531" name="Picture 6" descr="517386_68751012"/>
          <p:cNvPicPr>
            <a:picLocks noGrp="1" noChangeAspect="1" noChangeArrowheads="1"/>
          </p:cNvPicPr>
          <p:nvPr>
            <p:ph sz="half" idx="2"/>
          </p:nvPr>
        </p:nvPicPr>
        <p:blipFill>
          <a:blip r:embed="rId2" cstate="print"/>
          <a:srcRect/>
          <a:stretch>
            <a:fillRect/>
          </a:stretch>
        </p:blipFill>
        <p:spPr>
          <a:xfrm>
            <a:off x="5435600" y="476250"/>
            <a:ext cx="3298825" cy="5545138"/>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2" descr="slid_k"/>
          <p:cNvSpPr>
            <a:spLocks noChangeArrowheads="1" noChangeShapeType="1" noTextEdit="1"/>
          </p:cNvSpPr>
          <p:nvPr/>
        </p:nvSpPr>
        <p:spPr bwMode="auto">
          <a:xfrm>
            <a:off x="539750" y="404813"/>
            <a:ext cx="8208963" cy="2447925"/>
          </a:xfrm>
          <a:prstGeom prst="rect">
            <a:avLst/>
          </a:prstGeom>
        </p:spPr>
        <p:txBody>
          <a:bodyPr wrap="none" fromWordArt="1">
            <a:prstTxWarp prst="textPlain">
              <a:avLst>
                <a:gd name="adj" fmla="val 50000"/>
              </a:avLst>
            </a:prstTxWarp>
          </a:bodyPr>
          <a:lstStyle/>
          <a:p>
            <a:pPr algn="ctr"/>
            <a:r>
              <a:rPr lang="tr-TR" sz="3600" kern="10">
                <a:ln w="28575">
                  <a:solidFill>
                    <a:schemeClr val="tx1"/>
                  </a:solidFill>
                  <a:round/>
                  <a:headEnd type="none" w="sm" len="sm"/>
                  <a:tailEnd type="none" w="sm" len="sm"/>
                </a:ln>
                <a:blipFill dpi="0" rotWithShape="1">
                  <a:blip r:embed="rId3"/>
                  <a:srcRect/>
                  <a:stretch>
                    <a:fillRect/>
                  </a:stretch>
                </a:blipFill>
                <a:latin typeface="Arial Black"/>
              </a:rPr>
              <a:t>CEVAP </a:t>
            </a:r>
          </a:p>
          <a:p>
            <a:pPr algn="ctr"/>
            <a:r>
              <a:rPr lang="tr-TR" sz="3600" kern="10">
                <a:ln w="28575">
                  <a:solidFill>
                    <a:schemeClr val="tx1"/>
                  </a:solidFill>
                  <a:round/>
                  <a:headEnd type="none" w="sm" len="sm"/>
                  <a:tailEnd type="none" w="sm" len="sm"/>
                </a:ln>
                <a:blipFill dpi="0" rotWithShape="1">
                  <a:blip r:embed="rId3"/>
                  <a:srcRect/>
                  <a:stretch>
                    <a:fillRect/>
                  </a:stretch>
                </a:blipFill>
                <a:latin typeface="Arial Black"/>
              </a:rPr>
              <a:t>KÂĞIDININ</a:t>
            </a:r>
          </a:p>
          <a:p>
            <a:pPr algn="ctr"/>
            <a:r>
              <a:rPr lang="tr-TR" sz="3600" kern="10">
                <a:ln w="28575">
                  <a:solidFill>
                    <a:schemeClr val="tx1"/>
                  </a:solidFill>
                  <a:round/>
                  <a:headEnd type="none" w="sm" len="sm"/>
                  <a:tailEnd type="none" w="sm" len="sm"/>
                </a:ln>
                <a:blipFill dpi="0" rotWithShape="1">
                  <a:blip r:embed="rId3"/>
                  <a:srcRect/>
                  <a:stretch>
                    <a:fillRect/>
                  </a:stretch>
                </a:blipFill>
                <a:latin typeface="Arial Black"/>
              </a:rPr>
              <a:t> DÜZENLENMESİ</a:t>
            </a:r>
          </a:p>
        </p:txBody>
      </p:sp>
      <p:sp>
        <p:nvSpPr>
          <p:cNvPr id="136195" name="AutoShape 3"/>
          <p:cNvSpPr>
            <a:spLocks noChangeArrowheads="1"/>
          </p:cNvSpPr>
          <p:nvPr/>
        </p:nvSpPr>
        <p:spPr bwMode="auto">
          <a:xfrm>
            <a:off x="179388" y="3390900"/>
            <a:ext cx="8748712" cy="3206750"/>
          </a:xfrm>
          <a:prstGeom prst="upArrowCallout">
            <a:avLst>
              <a:gd name="adj1" fmla="val 70934"/>
              <a:gd name="adj2" fmla="val 64858"/>
              <a:gd name="adj3" fmla="val 23995"/>
              <a:gd name="adj4" fmla="val 62782"/>
            </a:avLst>
          </a:prstGeom>
          <a:solidFill>
            <a:srgbClr val="F1F9A5"/>
          </a:solidFill>
          <a:ln w="9525">
            <a:solidFill>
              <a:schemeClr val="tx1"/>
            </a:solidFill>
            <a:prstDash val="dash"/>
            <a:miter lim="800000"/>
            <a:headEnd/>
            <a:tailEnd/>
          </a:ln>
        </p:spPr>
        <p:txBody>
          <a:bodyPr anchor="ctr">
            <a:spAutoFit/>
          </a:bodyPr>
          <a:lstStyle/>
          <a:p>
            <a:pPr algn="ctr"/>
            <a:r>
              <a:rPr lang="tr-TR" sz="3200" b="1">
                <a:solidFill>
                  <a:srgbClr val="FF0000"/>
                </a:solidFill>
                <a:latin typeface="Verdana" pitchFamily="34" charset="0"/>
              </a:rPr>
              <a:t>Cevap kâğıtları makineyle okunduğu için, cevap kâğıdında işaretlenmemiş ve yanlış işaretlenmiş cevaplar için puan alamazsınız.</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36195"/>
                                        </p:tgtEl>
                                        <p:attrNameLst>
                                          <p:attrName>style.visibility</p:attrName>
                                        </p:attrNameLst>
                                      </p:cBhvr>
                                      <p:to>
                                        <p:strVal val="visible"/>
                                      </p:to>
                                    </p:set>
                                    <p:anim calcmode="lin" valueType="num">
                                      <p:cBhvr>
                                        <p:cTn id="7" dur="1000" fill="hold"/>
                                        <p:tgtEl>
                                          <p:spTgt spid="136195"/>
                                        </p:tgtEl>
                                        <p:attrNameLst>
                                          <p:attrName>ppt_w</p:attrName>
                                        </p:attrNameLst>
                                      </p:cBhvr>
                                      <p:tavLst>
                                        <p:tav tm="0">
                                          <p:val>
                                            <p:fltVal val="0"/>
                                          </p:val>
                                        </p:tav>
                                        <p:tav tm="100000">
                                          <p:val>
                                            <p:strVal val="#ppt_w"/>
                                          </p:val>
                                        </p:tav>
                                      </p:tavLst>
                                    </p:anim>
                                    <p:anim calcmode="lin" valueType="num">
                                      <p:cBhvr>
                                        <p:cTn id="8" dur="1000" fill="hold"/>
                                        <p:tgtEl>
                                          <p:spTgt spid="136195"/>
                                        </p:tgtEl>
                                        <p:attrNameLst>
                                          <p:attrName>ppt_h</p:attrName>
                                        </p:attrNameLst>
                                      </p:cBhvr>
                                      <p:tavLst>
                                        <p:tav tm="0">
                                          <p:val>
                                            <p:fltVal val="0"/>
                                          </p:val>
                                        </p:tav>
                                        <p:tav tm="100000">
                                          <p:val>
                                            <p:strVal val="#ppt_h"/>
                                          </p:val>
                                        </p:tav>
                                      </p:tavLst>
                                    </p:anim>
                                    <p:anim calcmode="lin" valueType="num">
                                      <p:cBhvr>
                                        <p:cTn id="9" dur="1000" fill="hold"/>
                                        <p:tgtEl>
                                          <p:spTgt spid="13619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619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sz="quarter" idx="1"/>
          </p:nvPr>
        </p:nvSpPr>
        <p:spPr/>
        <p:txBody>
          <a:bodyPr/>
          <a:lstStyle/>
          <a:p>
            <a:pPr eaLnBrk="1" hangingPunct="1"/>
            <a:r>
              <a:rPr lang="tr-TR" sz="2800" dirty="0" smtClean="0"/>
              <a:t>Zaman kazanacağım diye kodlamayı sona bırakmak sınav sonrası yorgunluk ve dikkat dağılmasının fazlalığı sebebiyle hatalı veya eksik kodlama riskini artırır, kaydırma yapmamıza yol açar. Her yıl 1000 adaydan 5 ‘inin kaydırma hataları nedeniyle mağdur olduğunu unutmayınız. </a:t>
            </a:r>
          </a:p>
          <a:p>
            <a:pPr eaLnBrk="1" hangingPunct="1"/>
            <a:endParaRPr lang="tr-T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body" sz="half" idx="1"/>
          </p:nvPr>
        </p:nvSpPr>
        <p:spPr/>
        <p:txBody>
          <a:bodyPr/>
          <a:lstStyle/>
          <a:p>
            <a:pPr eaLnBrk="1" hangingPunct="1"/>
            <a:r>
              <a:rPr lang="tr-TR" sz="2800" smtClean="0"/>
              <a:t>Cevaplarımızı cevap kağıdına kodlarken yuvarlakların içini tam olarak doldurmalıyız.Yandaki gibi hatalı kodlamaları yapmamalıyız</a:t>
            </a:r>
          </a:p>
        </p:txBody>
      </p:sp>
      <p:pic>
        <p:nvPicPr>
          <p:cNvPr id="24579" name="Picture 7"/>
          <p:cNvPicPr>
            <a:picLocks noGrp="1" noChangeAspect="1" noChangeArrowheads="1"/>
          </p:cNvPicPr>
          <p:nvPr>
            <p:ph sz="half" idx="2"/>
          </p:nvPr>
        </p:nvPicPr>
        <p:blipFill>
          <a:blip r:embed="rId2" cstate="print"/>
          <a:srcRect/>
          <a:stretch>
            <a:fillRect/>
          </a:stretch>
        </p:blipFill>
        <p:spPr>
          <a:xfrm>
            <a:off x="5435600" y="1557338"/>
            <a:ext cx="2665413" cy="3455987"/>
          </a:xfr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AutoShape 2"/>
          <p:cNvSpPr>
            <a:spLocks noChangeArrowheads="1"/>
          </p:cNvSpPr>
          <p:nvPr/>
        </p:nvSpPr>
        <p:spPr bwMode="auto">
          <a:xfrm>
            <a:off x="-160338" y="71438"/>
            <a:ext cx="9526588" cy="6381750"/>
          </a:xfrm>
          <a:prstGeom prst="octagon">
            <a:avLst>
              <a:gd name="adj" fmla="val 29287"/>
            </a:avLst>
          </a:prstGeom>
          <a:solidFill>
            <a:srgbClr val="F1F9A5"/>
          </a:solidFill>
          <a:ln w="76200" cmpd="tri" algn="ctr">
            <a:solidFill>
              <a:schemeClr val="tx1"/>
            </a:solidFill>
            <a:prstDash val="lgDash"/>
            <a:miter lim="800000"/>
            <a:headEnd/>
            <a:tailEnd/>
          </a:ln>
        </p:spPr>
        <p:txBody>
          <a:bodyPr anchor="ctr">
            <a:spAutoFit/>
          </a:bodyPr>
          <a:lstStyle/>
          <a:p>
            <a:pPr algn="ctr">
              <a:spcBef>
                <a:spcPct val="20000"/>
              </a:spcBef>
              <a:buClr>
                <a:schemeClr val="hlink"/>
              </a:buClr>
              <a:buSzPct val="70000"/>
              <a:buFont typeface="Wingdings 2" pitchFamily="18" charset="2"/>
              <a:buNone/>
            </a:pPr>
            <a:r>
              <a:rPr lang="tr-TR" sz="3600" b="1">
                <a:solidFill>
                  <a:srgbClr val="FF0000"/>
                </a:solidFill>
                <a:latin typeface="Verdana" pitchFamily="34" charset="0"/>
              </a:rPr>
              <a:t>Kodlama yapılırken kutucuğun tam olarak doldurulması veya alttaki sorunun şıkkına taşırılmaması; şıkların değiştirilmesi durumunda değiştirilecek şıkkın iyice silinmesi gerekir.</a:t>
            </a:r>
          </a:p>
        </p:txBody>
      </p:sp>
      <p:graphicFrame>
        <p:nvGraphicFramePr>
          <p:cNvPr id="139267" name="Object 3"/>
          <p:cNvGraphicFramePr>
            <a:graphicFrameLocks noChangeAspect="1"/>
          </p:cNvGraphicFramePr>
          <p:nvPr/>
        </p:nvGraphicFramePr>
        <p:xfrm>
          <a:off x="1404938" y="5516563"/>
          <a:ext cx="6480175" cy="1333500"/>
        </p:xfrm>
        <a:graphic>
          <a:graphicData uri="http://schemas.openxmlformats.org/presentationml/2006/ole">
            <p:oleObj spid="_x0000_s4098" name="Bit Eşlem Resmi" r:id="rId4" imgW="4904762" imgH="1333333" progId="PBrush">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iterate type="wd">
                                    <p:tmPct val="10000"/>
                                  </p:iterate>
                                  <p:childTnLst>
                                    <p:set>
                                      <p:cBhvr>
                                        <p:cTn id="6" dur="1" fill="hold">
                                          <p:stCondLst>
                                            <p:cond delay="0"/>
                                          </p:stCondLst>
                                        </p:cTn>
                                        <p:tgtEl>
                                          <p:spTgt spid="139266"/>
                                        </p:tgtEl>
                                        <p:attrNameLst>
                                          <p:attrName>style.visibility</p:attrName>
                                        </p:attrNameLst>
                                      </p:cBhvr>
                                      <p:to>
                                        <p:strVal val="visible"/>
                                      </p:to>
                                    </p:set>
                                    <p:animEffect transition="in" filter="fade">
                                      <p:cBhvr>
                                        <p:cTn id="7" dur="400" decel="100000"/>
                                        <p:tgtEl>
                                          <p:spTgt spid="139266"/>
                                        </p:tgtEl>
                                      </p:cBhvr>
                                    </p:animEffect>
                                    <p:anim calcmode="lin" valueType="num">
                                      <p:cBhvr>
                                        <p:cTn id="8" dur="400" decel="100000" fill="hold"/>
                                        <p:tgtEl>
                                          <p:spTgt spid="139266"/>
                                        </p:tgtEl>
                                        <p:attrNameLst>
                                          <p:attrName>style.rotation</p:attrName>
                                        </p:attrNameLst>
                                      </p:cBhvr>
                                      <p:tavLst>
                                        <p:tav tm="0">
                                          <p:val>
                                            <p:fltVal val="-90"/>
                                          </p:val>
                                        </p:tav>
                                        <p:tav tm="100000">
                                          <p:val>
                                            <p:fltVal val="0"/>
                                          </p:val>
                                        </p:tav>
                                      </p:tavLst>
                                    </p:anim>
                                    <p:anim calcmode="lin" valueType="num">
                                      <p:cBhvr>
                                        <p:cTn id="9" dur="400" decel="100000" fill="hold"/>
                                        <p:tgtEl>
                                          <p:spTgt spid="139266"/>
                                        </p:tgtEl>
                                        <p:attrNameLst>
                                          <p:attrName>ppt_x</p:attrName>
                                        </p:attrNameLst>
                                      </p:cBhvr>
                                      <p:tavLst>
                                        <p:tav tm="0">
                                          <p:val>
                                            <p:strVal val="#ppt_x+0.4"/>
                                          </p:val>
                                        </p:tav>
                                        <p:tav tm="100000">
                                          <p:val>
                                            <p:strVal val="#ppt_x-0.05"/>
                                          </p:val>
                                        </p:tav>
                                      </p:tavLst>
                                    </p:anim>
                                    <p:anim calcmode="lin" valueType="num">
                                      <p:cBhvr>
                                        <p:cTn id="10" dur="400" decel="100000" fill="hold"/>
                                        <p:tgtEl>
                                          <p:spTgt spid="139266"/>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139266"/>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139266"/>
                                        </p:tgtEl>
                                        <p:attrNameLst>
                                          <p:attrName>ppt_y</p:attrName>
                                        </p:attrNameLst>
                                      </p:cBhvr>
                                      <p:tavLst>
                                        <p:tav tm="0">
                                          <p:val>
                                            <p:strVal val="#ppt_y+0.1"/>
                                          </p:val>
                                        </p:tav>
                                        <p:tav tm="100000">
                                          <p:val>
                                            <p:strVal val="#ppt_y"/>
                                          </p:val>
                                        </p:tav>
                                      </p:tavLst>
                                    </p:anim>
                                  </p:childTnLst>
                                </p:cTn>
                              </p:par>
                            </p:childTnLst>
                          </p:cTn>
                        </p:par>
                        <p:par>
                          <p:cTn id="13" fill="hold">
                            <p:stCondLst>
                              <p:cond delay="1500"/>
                            </p:stCondLst>
                            <p:childTnLst>
                              <p:par>
                                <p:cTn id="14" presetID="51" presetClass="entr" presetSubtype="0" fill="hold" nodeType="afterEffect">
                                  <p:stCondLst>
                                    <p:cond delay="0"/>
                                  </p:stCondLst>
                                  <p:childTnLst>
                                    <p:set>
                                      <p:cBhvr>
                                        <p:cTn id="15" dur="1" fill="hold">
                                          <p:stCondLst>
                                            <p:cond delay="0"/>
                                          </p:stCondLst>
                                        </p:cTn>
                                        <p:tgtEl>
                                          <p:spTgt spid="139267"/>
                                        </p:tgtEl>
                                        <p:attrNameLst>
                                          <p:attrName>style.visibility</p:attrName>
                                        </p:attrNameLst>
                                      </p:cBhvr>
                                      <p:to>
                                        <p:strVal val="visible"/>
                                      </p:to>
                                    </p:set>
                                    <p:animEffect transition="in" filter="fade">
                                      <p:cBhvr>
                                        <p:cTn id="16" dur="770" decel="100000"/>
                                        <p:tgtEl>
                                          <p:spTgt spid="139267"/>
                                        </p:tgtEl>
                                      </p:cBhvr>
                                    </p:animEffect>
                                    <p:animScale>
                                      <p:cBhvr>
                                        <p:cTn id="17" dur="770" decel="100000"/>
                                        <p:tgtEl>
                                          <p:spTgt spid="139267"/>
                                        </p:tgtEl>
                                      </p:cBhvr>
                                      <p:from x="10000" y="10000"/>
                                      <p:to x="200000" y="450000"/>
                                    </p:animScale>
                                    <p:animScale>
                                      <p:cBhvr>
                                        <p:cTn id="18" dur="1230" accel="100000" fill="hold">
                                          <p:stCondLst>
                                            <p:cond delay="770"/>
                                          </p:stCondLst>
                                        </p:cTn>
                                        <p:tgtEl>
                                          <p:spTgt spid="139267"/>
                                        </p:tgtEl>
                                      </p:cBhvr>
                                      <p:from x="200000" y="450000"/>
                                      <p:to x="100000" y="100000"/>
                                    </p:animScale>
                                    <p:set>
                                      <p:cBhvr>
                                        <p:cTn id="19" dur="770" fill="hold"/>
                                        <p:tgtEl>
                                          <p:spTgt spid="139267"/>
                                        </p:tgtEl>
                                        <p:attrNameLst>
                                          <p:attrName>ppt_x</p:attrName>
                                        </p:attrNameLst>
                                      </p:cBhvr>
                                      <p:to>
                                        <p:strVal val="(0.5)"/>
                                      </p:to>
                                    </p:set>
                                    <p:anim from="(0.5)" to="(#ppt_x)" calcmode="lin" valueType="num">
                                      <p:cBhvr>
                                        <p:cTn id="20" dur="1230" accel="100000" fill="hold">
                                          <p:stCondLst>
                                            <p:cond delay="770"/>
                                          </p:stCondLst>
                                        </p:cTn>
                                        <p:tgtEl>
                                          <p:spTgt spid="139267"/>
                                        </p:tgtEl>
                                        <p:attrNameLst>
                                          <p:attrName>ppt_x</p:attrName>
                                        </p:attrNameLst>
                                      </p:cBhvr>
                                    </p:anim>
                                    <p:set>
                                      <p:cBhvr>
                                        <p:cTn id="21" dur="770" fill="hold"/>
                                        <p:tgtEl>
                                          <p:spTgt spid="139267"/>
                                        </p:tgtEl>
                                        <p:attrNameLst>
                                          <p:attrName>ppt_y</p:attrName>
                                        </p:attrNameLst>
                                      </p:cBhvr>
                                      <p:to>
                                        <p:strVal val="(#ppt_y+0.4)"/>
                                      </p:to>
                                    </p:set>
                                    <p:anim from="(#ppt_y+0.4)" to="(#ppt_y)" calcmode="lin" valueType="num">
                                      <p:cBhvr>
                                        <p:cTn id="22" dur="1230" accel="100000" fill="hold">
                                          <p:stCondLst>
                                            <p:cond delay="770"/>
                                          </p:stCondLst>
                                        </p:cTn>
                                        <p:tgtEl>
                                          <p:spTgt spid="13926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AutoShape 2"/>
          <p:cNvSpPr>
            <a:spLocks noChangeArrowheads="1"/>
          </p:cNvSpPr>
          <p:nvPr/>
        </p:nvSpPr>
        <p:spPr bwMode="auto">
          <a:xfrm>
            <a:off x="34925" y="241300"/>
            <a:ext cx="9145588" cy="4562475"/>
          </a:xfrm>
          <a:prstGeom prst="flowChartInputOutput">
            <a:avLst/>
          </a:prstGeom>
          <a:solidFill>
            <a:srgbClr val="F1F9A5"/>
          </a:solidFill>
          <a:ln w="76200" cmpd="tri" algn="ctr">
            <a:solidFill>
              <a:schemeClr val="tx1"/>
            </a:solidFill>
            <a:prstDash val="lgDashDotDot"/>
            <a:miter lim="800000"/>
            <a:headEnd/>
            <a:tailEnd/>
          </a:ln>
        </p:spPr>
        <p:txBody>
          <a:bodyPr anchor="ctr">
            <a:spAutoFit/>
          </a:bodyPr>
          <a:lstStyle/>
          <a:p>
            <a:pPr algn="ctr">
              <a:spcBef>
                <a:spcPct val="20000"/>
              </a:spcBef>
              <a:buClr>
                <a:schemeClr val="hlink"/>
              </a:buClr>
              <a:buSzPct val="70000"/>
              <a:buFont typeface="Wingdings 2" pitchFamily="18" charset="2"/>
              <a:buNone/>
            </a:pPr>
            <a:r>
              <a:rPr lang="tr-TR" sz="3600" b="1">
                <a:solidFill>
                  <a:srgbClr val="FF0000"/>
                </a:solidFill>
                <a:latin typeface="Verdana" pitchFamily="34" charset="0"/>
              </a:rPr>
              <a:t>Aynı soru üzerinde birden çok şıkkın işaretlenmesi o sorunun iptal edilmesine değil yanlış kabul edilmesine neden olur.</a:t>
            </a:r>
          </a:p>
        </p:txBody>
      </p:sp>
      <p:graphicFrame>
        <p:nvGraphicFramePr>
          <p:cNvPr id="138243" name="Object 3"/>
          <p:cNvGraphicFramePr>
            <a:graphicFrameLocks noChangeAspect="1"/>
          </p:cNvGraphicFramePr>
          <p:nvPr/>
        </p:nvGraphicFramePr>
        <p:xfrm>
          <a:off x="1692275" y="4868863"/>
          <a:ext cx="5111750" cy="1978025"/>
        </p:xfrm>
        <a:graphic>
          <a:graphicData uri="http://schemas.openxmlformats.org/presentationml/2006/ole">
            <p:oleObj spid="_x0000_s2050" name="Bit Eşlem Resmi" r:id="rId4" imgW="2276793" imgH="885949" progId="PBrush">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iterate type="wd">
                                    <p:tmPct val="10000"/>
                                  </p:iterate>
                                  <p:childTnLst>
                                    <p:set>
                                      <p:cBhvr>
                                        <p:cTn id="6" dur="1" fill="hold">
                                          <p:stCondLst>
                                            <p:cond delay="0"/>
                                          </p:stCondLst>
                                        </p:cTn>
                                        <p:tgtEl>
                                          <p:spTgt spid="138242"/>
                                        </p:tgtEl>
                                        <p:attrNameLst>
                                          <p:attrName>style.visibility</p:attrName>
                                        </p:attrNameLst>
                                      </p:cBhvr>
                                      <p:to>
                                        <p:strVal val="visible"/>
                                      </p:to>
                                    </p:set>
                                    <p:animEffect transition="in" filter="fade">
                                      <p:cBhvr>
                                        <p:cTn id="7" dur="770" decel="100000"/>
                                        <p:tgtEl>
                                          <p:spTgt spid="138242"/>
                                        </p:tgtEl>
                                      </p:cBhvr>
                                    </p:animEffect>
                                    <p:animScale>
                                      <p:cBhvr>
                                        <p:cTn id="8" dur="770" decel="100000"/>
                                        <p:tgtEl>
                                          <p:spTgt spid="138242"/>
                                        </p:tgtEl>
                                      </p:cBhvr>
                                      <p:from x="10000" y="10000"/>
                                      <p:to x="200000" y="450000"/>
                                    </p:animScale>
                                    <p:animScale>
                                      <p:cBhvr>
                                        <p:cTn id="9" dur="1230" accel="100000" fill="hold">
                                          <p:stCondLst>
                                            <p:cond delay="770"/>
                                          </p:stCondLst>
                                        </p:cTn>
                                        <p:tgtEl>
                                          <p:spTgt spid="138242"/>
                                        </p:tgtEl>
                                      </p:cBhvr>
                                      <p:from x="200000" y="450000"/>
                                      <p:to x="100000" y="100000"/>
                                    </p:animScale>
                                    <p:set>
                                      <p:cBhvr>
                                        <p:cTn id="10" dur="770" fill="hold"/>
                                        <p:tgtEl>
                                          <p:spTgt spid="138242"/>
                                        </p:tgtEl>
                                        <p:attrNameLst>
                                          <p:attrName>ppt_x</p:attrName>
                                        </p:attrNameLst>
                                      </p:cBhvr>
                                      <p:to>
                                        <p:strVal val="(0.5)"/>
                                      </p:to>
                                    </p:set>
                                    <p:anim from="(0.5)" to="(#ppt_x)" calcmode="lin" valueType="num">
                                      <p:cBhvr>
                                        <p:cTn id="11" dur="1230" accel="100000" fill="hold">
                                          <p:stCondLst>
                                            <p:cond delay="770"/>
                                          </p:stCondLst>
                                        </p:cTn>
                                        <p:tgtEl>
                                          <p:spTgt spid="138242"/>
                                        </p:tgtEl>
                                        <p:attrNameLst>
                                          <p:attrName>ppt_x</p:attrName>
                                        </p:attrNameLst>
                                      </p:cBhvr>
                                    </p:anim>
                                    <p:set>
                                      <p:cBhvr>
                                        <p:cTn id="12" dur="770" fill="hold"/>
                                        <p:tgtEl>
                                          <p:spTgt spid="138242"/>
                                        </p:tgtEl>
                                        <p:attrNameLst>
                                          <p:attrName>ppt_y</p:attrName>
                                        </p:attrNameLst>
                                      </p:cBhvr>
                                      <p:to>
                                        <p:strVal val="(#ppt_y+0.4)"/>
                                      </p:to>
                                    </p:set>
                                    <p:anim from="(#ppt_y+0.4)" to="(#ppt_y)" calcmode="lin" valueType="num">
                                      <p:cBhvr>
                                        <p:cTn id="13" dur="1230" accel="100000" fill="hold">
                                          <p:stCondLst>
                                            <p:cond delay="770"/>
                                          </p:stCondLst>
                                        </p:cTn>
                                        <p:tgtEl>
                                          <p:spTgt spid="138242"/>
                                        </p:tgtEl>
                                        <p:attrNameLst>
                                          <p:attrName>ppt_y</p:attrName>
                                        </p:attrNameLst>
                                      </p:cBhvr>
                                    </p:anim>
                                  </p:childTnLst>
                                </p:cTn>
                              </p:par>
                            </p:childTnLst>
                          </p:cTn>
                        </p:par>
                        <p:par>
                          <p:cTn id="14" fill="hold">
                            <p:stCondLst>
                              <p:cond delay="5400"/>
                            </p:stCondLst>
                            <p:childTnLst>
                              <p:par>
                                <p:cTn id="15" presetID="9" presetClass="entr" presetSubtype="0" fill="hold" nodeType="afterEffect">
                                  <p:stCondLst>
                                    <p:cond delay="0"/>
                                  </p:stCondLst>
                                  <p:childTnLst>
                                    <p:set>
                                      <p:cBhvr>
                                        <p:cTn id="16" dur="1" fill="hold">
                                          <p:stCondLst>
                                            <p:cond delay="0"/>
                                          </p:stCondLst>
                                        </p:cTn>
                                        <p:tgtEl>
                                          <p:spTgt spid="138243"/>
                                        </p:tgtEl>
                                        <p:attrNameLst>
                                          <p:attrName>style.visibility</p:attrName>
                                        </p:attrNameLst>
                                      </p:cBhvr>
                                      <p:to>
                                        <p:strVal val="visible"/>
                                      </p:to>
                                    </p:set>
                                    <p:animEffect transition="in" filter="dissolve">
                                      <p:cBhvr>
                                        <p:cTn id="17" dur="500"/>
                                        <p:tgtEl>
                                          <p:spTgt spid="138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sz="3400" b="1" dirty="0" smtClean="0"/>
              <a:t>ZAMAN KONUSUNDA DİKKAT EDİLECEK OLANLAR</a:t>
            </a:r>
          </a:p>
        </p:txBody>
      </p:sp>
      <p:sp>
        <p:nvSpPr>
          <p:cNvPr id="25603" name="Rectangle 3"/>
          <p:cNvSpPr>
            <a:spLocks noGrp="1" noChangeArrowheads="1"/>
          </p:cNvSpPr>
          <p:nvPr>
            <p:ph sz="quarter" idx="1"/>
          </p:nvPr>
        </p:nvSpPr>
        <p:spPr/>
        <p:txBody>
          <a:bodyPr/>
          <a:lstStyle/>
          <a:p>
            <a:pPr eaLnBrk="1" hangingPunct="1"/>
            <a:r>
              <a:rPr lang="tr-TR" sz="2800" dirty="0" smtClean="0"/>
              <a:t>Testi iyi çözmek için sadece doğruları bilmek yeterli değildir. Verilen zaman dilimi içinde bu doğruları bulmamız gerekir. Bu nedenle her bir soruya ne kadar zaman harcamamız gerektiği baştan planlanmalıdır.</a:t>
            </a:r>
          </a:p>
          <a:p>
            <a:pPr eaLnBrk="1" hangingPunct="1"/>
            <a:endParaRPr lang="tr-TR" dirty="0" smtClean="0"/>
          </a:p>
        </p:txBody>
      </p:sp>
      <p:pic>
        <p:nvPicPr>
          <p:cNvPr id="25604" name="Picture 5" descr="SAAT">
            <a:hlinkClick r:id="rId2"/>
          </p:cNvPr>
          <p:cNvPicPr>
            <a:picLocks noChangeAspect="1" noChangeArrowheads="1"/>
          </p:cNvPicPr>
          <p:nvPr/>
        </p:nvPicPr>
        <p:blipFill>
          <a:blip r:embed="rId3" cstate="print"/>
          <a:srcRect/>
          <a:stretch>
            <a:fillRect/>
          </a:stretch>
        </p:blipFill>
        <p:spPr bwMode="auto">
          <a:xfrm>
            <a:off x="2339975" y="4941888"/>
            <a:ext cx="4032250" cy="1582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AutoShape 2"/>
          <p:cNvSpPr>
            <a:spLocks noChangeArrowheads="1"/>
          </p:cNvSpPr>
          <p:nvPr/>
        </p:nvSpPr>
        <p:spPr bwMode="auto">
          <a:xfrm>
            <a:off x="265113" y="260350"/>
            <a:ext cx="8509000" cy="4699000"/>
          </a:xfrm>
          <a:prstGeom prst="bracePair">
            <a:avLst>
              <a:gd name="adj" fmla="val 5264"/>
            </a:avLst>
          </a:prstGeom>
          <a:solidFill>
            <a:srgbClr val="F1F9A5"/>
          </a:solidFill>
          <a:ln w="76200">
            <a:solidFill>
              <a:srgbClr val="C04040"/>
            </a:solidFill>
            <a:prstDash val="lgDashDot"/>
            <a:round/>
            <a:headEnd/>
            <a:tailEnd/>
          </a:ln>
          <a:effectLst>
            <a:outerShdw dist="53882" dir="18900000" algn="ctr" rotWithShape="0">
              <a:schemeClr val="bg2"/>
            </a:outerShdw>
          </a:effectLst>
        </p:spPr>
        <p:txBody>
          <a:bodyPr anchor="ctr">
            <a:spAutoFit/>
          </a:bodyPr>
          <a:lstStyle/>
          <a:p>
            <a:pPr algn="ctr" eaLnBrk="0" hangingPunct="0">
              <a:defRPr/>
            </a:pPr>
            <a:r>
              <a:rPr lang="tr-TR" sz="4800">
                <a:solidFill>
                  <a:srgbClr val="FF0000"/>
                </a:solidFill>
                <a:latin typeface="Times New Roman" pitchFamily="18" charset="0"/>
              </a:rPr>
              <a:t>"Bana bir problem ve saat süre verilse bu sürenin 45 dakikasını problemi anlamaya, 10 dakikasını çözüm yolları üretmeye, 5 dakikasını çözmeye ayırırım".                                </a:t>
            </a:r>
            <a:endParaRPr lang="tr-TR" sz="4800" i="1">
              <a:solidFill>
                <a:srgbClr val="FF0000"/>
              </a:solidFill>
              <a:latin typeface="Times New Roman" pitchFamily="18" charset="0"/>
            </a:endParaRPr>
          </a:p>
        </p:txBody>
      </p:sp>
      <p:sp>
        <p:nvSpPr>
          <p:cNvPr id="112643" name="AutoShape 3"/>
          <p:cNvSpPr>
            <a:spLocks noChangeArrowheads="1"/>
          </p:cNvSpPr>
          <p:nvPr/>
        </p:nvSpPr>
        <p:spPr bwMode="auto">
          <a:xfrm>
            <a:off x="2124075" y="5283200"/>
            <a:ext cx="4032250" cy="1335088"/>
          </a:xfrm>
          <a:prstGeom prst="upArrowCallout">
            <a:avLst>
              <a:gd name="adj1" fmla="val 75505"/>
              <a:gd name="adj2" fmla="val 75505"/>
              <a:gd name="adj3" fmla="val 16667"/>
              <a:gd name="adj4" fmla="val 66667"/>
            </a:avLst>
          </a:prstGeom>
          <a:solidFill>
            <a:srgbClr val="F1F9A5"/>
          </a:solidFill>
          <a:ln w="9525">
            <a:solidFill>
              <a:schemeClr val="tx1"/>
            </a:solidFill>
            <a:miter lim="800000"/>
            <a:headEnd/>
            <a:tailEnd/>
          </a:ln>
        </p:spPr>
        <p:txBody>
          <a:bodyPr>
            <a:spAutoFit/>
          </a:bodyPr>
          <a:lstStyle/>
          <a:p>
            <a:pPr algn="ctr"/>
            <a:r>
              <a:rPr lang="tr-TR" sz="5400" i="1">
                <a:solidFill>
                  <a:srgbClr val="FF0000"/>
                </a:solidFill>
                <a:latin typeface="Times New Roman" pitchFamily="18" charset="0"/>
              </a:rPr>
              <a:t>Einstein</a:t>
            </a:r>
          </a:p>
        </p:txBody>
      </p:sp>
      <p:pic>
        <p:nvPicPr>
          <p:cNvPr id="14340" name="Picture 4" descr="canatlı_adam"/>
          <p:cNvPicPr>
            <a:picLocks noChangeAspect="1" noChangeArrowheads="1" noCrop="1"/>
          </p:cNvPicPr>
          <p:nvPr/>
        </p:nvPicPr>
        <p:blipFill>
          <a:blip r:embed="rId3" cstate="print"/>
          <a:srcRect/>
          <a:stretch>
            <a:fillRect/>
          </a:stretch>
        </p:blipFill>
        <p:spPr bwMode="auto">
          <a:xfrm>
            <a:off x="6948488" y="5129213"/>
            <a:ext cx="1697037" cy="1728787"/>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iterate type="wd">
                                    <p:tmPct val="10000"/>
                                  </p:iterate>
                                  <p:childTnLst>
                                    <p:set>
                                      <p:cBhvr>
                                        <p:cTn id="6" dur="1" fill="hold">
                                          <p:stCondLst>
                                            <p:cond delay="0"/>
                                          </p:stCondLst>
                                        </p:cTn>
                                        <p:tgtEl>
                                          <p:spTgt spid="112642"/>
                                        </p:tgtEl>
                                        <p:attrNameLst>
                                          <p:attrName>style.visibility</p:attrName>
                                        </p:attrNameLst>
                                      </p:cBhvr>
                                      <p:to>
                                        <p:strVal val="visible"/>
                                      </p:to>
                                    </p:set>
                                    <p:animEffect transition="in" filter="slide(fromLeft)">
                                      <p:cBhvr>
                                        <p:cTn id="7" dur="500"/>
                                        <p:tgtEl>
                                          <p:spTgt spid="112642"/>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grpId="0" nodeType="clickEffect">
                                  <p:stCondLst>
                                    <p:cond delay="0"/>
                                  </p:stCondLst>
                                  <p:iterate type="lt">
                                    <p:tmPct val="10000"/>
                                  </p:iterate>
                                  <p:childTnLst>
                                    <p:set>
                                      <p:cBhvr>
                                        <p:cTn id="11" dur="1" fill="hold">
                                          <p:stCondLst>
                                            <p:cond delay="0"/>
                                          </p:stCondLst>
                                        </p:cTn>
                                        <p:tgtEl>
                                          <p:spTgt spid="112643"/>
                                        </p:tgtEl>
                                        <p:attrNameLst>
                                          <p:attrName>style.visibility</p:attrName>
                                        </p:attrNameLst>
                                      </p:cBhvr>
                                      <p:to>
                                        <p:strVal val="visible"/>
                                      </p:to>
                                    </p:set>
                                    <p:animEffect transition="in" filter="fade">
                                      <p:cBhvr>
                                        <p:cTn id="12" dur="770" decel="100000"/>
                                        <p:tgtEl>
                                          <p:spTgt spid="112643"/>
                                        </p:tgtEl>
                                      </p:cBhvr>
                                    </p:animEffect>
                                    <p:animScale>
                                      <p:cBhvr>
                                        <p:cTn id="13" dur="770" decel="100000"/>
                                        <p:tgtEl>
                                          <p:spTgt spid="112643"/>
                                        </p:tgtEl>
                                      </p:cBhvr>
                                      <p:from x="10000" y="10000"/>
                                      <p:to x="200000" y="450000"/>
                                    </p:animScale>
                                    <p:animScale>
                                      <p:cBhvr>
                                        <p:cTn id="14" dur="1230" accel="100000" fill="hold">
                                          <p:stCondLst>
                                            <p:cond delay="770"/>
                                          </p:stCondLst>
                                        </p:cTn>
                                        <p:tgtEl>
                                          <p:spTgt spid="112643"/>
                                        </p:tgtEl>
                                      </p:cBhvr>
                                      <p:from x="200000" y="450000"/>
                                      <p:to x="100000" y="100000"/>
                                    </p:animScale>
                                    <p:set>
                                      <p:cBhvr>
                                        <p:cTn id="15" dur="770" fill="hold"/>
                                        <p:tgtEl>
                                          <p:spTgt spid="112643"/>
                                        </p:tgtEl>
                                        <p:attrNameLst>
                                          <p:attrName>ppt_x</p:attrName>
                                        </p:attrNameLst>
                                      </p:cBhvr>
                                      <p:to>
                                        <p:strVal val="(0.5)"/>
                                      </p:to>
                                    </p:set>
                                    <p:anim from="(0.5)" to="(#ppt_x)" calcmode="lin" valueType="num">
                                      <p:cBhvr>
                                        <p:cTn id="16" dur="1230" accel="100000" fill="hold">
                                          <p:stCondLst>
                                            <p:cond delay="770"/>
                                          </p:stCondLst>
                                        </p:cTn>
                                        <p:tgtEl>
                                          <p:spTgt spid="112643"/>
                                        </p:tgtEl>
                                        <p:attrNameLst>
                                          <p:attrName>ppt_x</p:attrName>
                                        </p:attrNameLst>
                                      </p:cBhvr>
                                    </p:anim>
                                    <p:set>
                                      <p:cBhvr>
                                        <p:cTn id="17" dur="770" fill="hold"/>
                                        <p:tgtEl>
                                          <p:spTgt spid="112643"/>
                                        </p:tgtEl>
                                        <p:attrNameLst>
                                          <p:attrName>ppt_y</p:attrName>
                                        </p:attrNameLst>
                                      </p:cBhvr>
                                      <p:to>
                                        <p:strVal val="(#ppt_y+0.4)"/>
                                      </p:to>
                                    </p:set>
                                    <p:anim from="(#ppt_y+0.4)" to="(#ppt_y)" calcmode="lin" valueType="num">
                                      <p:cBhvr>
                                        <p:cTn id="18" dur="1230" accel="100000" fill="hold">
                                          <p:stCondLst>
                                            <p:cond delay="770"/>
                                          </p:stCondLst>
                                        </p:cTn>
                                        <p:tgtEl>
                                          <p:spTgt spid="11264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animBg="1"/>
      <p:bldP spid="11264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sz="quarter" idx="1"/>
          </p:nvPr>
        </p:nvSpPr>
        <p:spPr/>
        <p:txBody>
          <a:bodyPr/>
          <a:lstStyle/>
          <a:p>
            <a:pPr eaLnBrk="1" hangingPunct="1"/>
            <a:r>
              <a:rPr lang="tr-TR" sz="2800" dirty="0" smtClean="0"/>
              <a:t>Sınavda zaman kullanımını en fazla zora sokan bildiklerimiz ve bilmediklerimiz değil, biraz bildiğimiz ya da tereddüt ettiğimiz sorulardır. Bu nedenle soru ile inatlaşmak "bu soruyu çözmezsem ölürüm" mantığı bu testin sonunda hüsrana uğrama riskini artırır.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descr="slid_k"/>
          <p:cNvSpPr>
            <a:spLocks noChangeArrowheads="1" noChangeShapeType="1" noTextEdit="1"/>
          </p:cNvSpPr>
          <p:nvPr/>
        </p:nvSpPr>
        <p:spPr bwMode="auto">
          <a:xfrm>
            <a:off x="179388" y="0"/>
            <a:ext cx="8964612" cy="1916113"/>
          </a:xfrm>
          <a:prstGeom prst="rect">
            <a:avLst/>
          </a:prstGeom>
        </p:spPr>
        <p:txBody>
          <a:bodyPr wrap="none" fromWordArt="1">
            <a:prstTxWarp prst="textPlain">
              <a:avLst>
                <a:gd name="adj" fmla="val 50000"/>
              </a:avLst>
            </a:prstTxWarp>
          </a:bodyPr>
          <a:lstStyle/>
          <a:p>
            <a:pPr algn="ctr"/>
            <a:r>
              <a:rPr lang="tr-TR" sz="3600" kern="10">
                <a:ln w="19050">
                  <a:solidFill>
                    <a:schemeClr val="tx1"/>
                  </a:solidFill>
                  <a:round/>
                  <a:headEnd type="none" w="sm" len="sm"/>
                  <a:tailEnd type="none" w="sm" len="sm"/>
                </a:ln>
                <a:blipFill dpi="0" rotWithShape="1">
                  <a:blip r:embed="rId3"/>
                  <a:srcRect/>
                  <a:stretch>
                    <a:fillRect/>
                  </a:stretch>
                </a:blipFill>
                <a:latin typeface="Arial Black"/>
              </a:rPr>
              <a:t>Herhangi  Bir Soruyu </a:t>
            </a:r>
          </a:p>
          <a:p>
            <a:pPr algn="ctr"/>
            <a:r>
              <a:rPr lang="tr-TR" sz="3600" kern="10">
                <a:ln w="19050">
                  <a:solidFill>
                    <a:schemeClr val="tx1"/>
                  </a:solidFill>
                  <a:round/>
                  <a:headEnd type="none" w="sm" len="sm"/>
                  <a:tailEnd type="none" w="sm" len="sm"/>
                </a:ln>
                <a:blipFill dpi="0" rotWithShape="1">
                  <a:blip r:embed="rId3"/>
                  <a:srcRect/>
                  <a:stretch>
                    <a:fillRect/>
                  </a:stretch>
                </a:blipFill>
                <a:latin typeface="Arial Black"/>
              </a:rPr>
              <a:t>Üzerinde Zaman  Harcamak  Gerektiği  ve  Karışık  Gözüktüğü  İçin  </a:t>
            </a:r>
          </a:p>
          <a:p>
            <a:pPr algn="ctr"/>
            <a:r>
              <a:rPr lang="tr-TR" sz="3600" kern="10">
                <a:ln w="19050">
                  <a:solidFill>
                    <a:schemeClr val="tx1"/>
                  </a:solidFill>
                  <a:round/>
                  <a:headEnd type="none" w="sm" len="sm"/>
                  <a:tailEnd type="none" w="sm" len="sm"/>
                </a:ln>
                <a:blipFill dpi="0" rotWithShape="1">
                  <a:blip r:embed="rId3"/>
                  <a:srcRect/>
                  <a:stretch>
                    <a:fillRect/>
                  </a:stretch>
                </a:blipFill>
                <a:latin typeface="Arial Black"/>
              </a:rPr>
              <a:t>Otomatik  Olarak  Atlamayın.</a:t>
            </a:r>
          </a:p>
        </p:txBody>
      </p:sp>
      <p:sp>
        <p:nvSpPr>
          <p:cNvPr id="131075" name="AutoShape 3"/>
          <p:cNvSpPr>
            <a:spLocks noChangeArrowheads="1"/>
          </p:cNvSpPr>
          <p:nvPr/>
        </p:nvSpPr>
        <p:spPr bwMode="auto">
          <a:xfrm>
            <a:off x="252413" y="1916113"/>
            <a:ext cx="8890000" cy="2768600"/>
          </a:xfrm>
          <a:prstGeom prst="flowChartDisplay">
            <a:avLst/>
          </a:prstGeom>
          <a:solidFill>
            <a:srgbClr val="F1F9A5"/>
          </a:solidFill>
          <a:ln w="88900" cap="sq" cmpd="tri" algn="ctr">
            <a:solidFill>
              <a:srgbClr val="FF7C80"/>
            </a:solidFill>
            <a:miter lim="800000"/>
            <a:headEnd/>
            <a:tailEnd/>
          </a:ln>
        </p:spPr>
        <p:txBody>
          <a:bodyPr lIns="18000" tIns="72000" rIns="18000" anchor="ctr">
            <a:spAutoFit/>
          </a:bodyPr>
          <a:lstStyle/>
          <a:p>
            <a:pPr algn="ctr">
              <a:spcBef>
                <a:spcPct val="50000"/>
              </a:spcBef>
            </a:pPr>
            <a:r>
              <a:rPr lang="tr-TR" sz="2800" b="1" dirty="0"/>
              <a:t>Zamanı kullanmak tempoya bağlı olmakla beraber, her ikisi aynı şey değildir. Zamanı kullanmak geçen her dakikanın farkında olmak ve her dakikadan en üst düzeyde yararlanmak demektir.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iterate type="wd">
                                    <p:tmPct val="10000"/>
                                  </p:iterate>
                                  <p:childTnLst>
                                    <p:set>
                                      <p:cBhvr>
                                        <p:cTn id="6" dur="1" fill="hold">
                                          <p:stCondLst>
                                            <p:cond delay="0"/>
                                          </p:stCondLst>
                                        </p:cTn>
                                        <p:tgtEl>
                                          <p:spTgt spid="131075"/>
                                        </p:tgtEl>
                                        <p:attrNameLst>
                                          <p:attrName>style.visibility</p:attrName>
                                        </p:attrNameLst>
                                      </p:cBhvr>
                                      <p:to>
                                        <p:strVal val="visible"/>
                                      </p:to>
                                    </p:set>
                                    <p:anim calcmode="lin" valueType="num">
                                      <p:cBhvr>
                                        <p:cTn id="7" dur="500" fill="hold"/>
                                        <p:tgtEl>
                                          <p:spTgt spid="131075"/>
                                        </p:tgtEl>
                                        <p:attrNameLst>
                                          <p:attrName>ppt_w</p:attrName>
                                        </p:attrNameLst>
                                      </p:cBhvr>
                                      <p:tavLst>
                                        <p:tav tm="0">
                                          <p:val>
                                            <p:fltVal val="0"/>
                                          </p:val>
                                        </p:tav>
                                        <p:tav tm="100000">
                                          <p:val>
                                            <p:strVal val="#ppt_w"/>
                                          </p:val>
                                        </p:tav>
                                      </p:tavLst>
                                    </p:anim>
                                    <p:anim calcmode="lin" valueType="num">
                                      <p:cBhvr>
                                        <p:cTn id="8" dur="500" fill="hold"/>
                                        <p:tgtEl>
                                          <p:spTgt spid="131075"/>
                                        </p:tgtEl>
                                        <p:attrNameLst>
                                          <p:attrName>ppt_h</p:attrName>
                                        </p:attrNameLst>
                                      </p:cBhvr>
                                      <p:tavLst>
                                        <p:tav tm="0">
                                          <p:val>
                                            <p:fltVal val="0"/>
                                          </p:val>
                                        </p:tav>
                                        <p:tav tm="100000">
                                          <p:val>
                                            <p:strVal val="#ppt_h"/>
                                          </p:val>
                                        </p:tav>
                                      </p:tavLst>
                                    </p:anim>
                                    <p:anim calcmode="lin" valueType="num">
                                      <p:cBhvr>
                                        <p:cTn id="9" dur="500" fill="hold"/>
                                        <p:tgtEl>
                                          <p:spTgt spid="131075"/>
                                        </p:tgtEl>
                                        <p:attrNameLst>
                                          <p:attrName>ppt_x</p:attrName>
                                        </p:attrNameLst>
                                      </p:cBhvr>
                                      <p:tavLst>
                                        <p:tav tm="0">
                                          <p:val>
                                            <p:fltVal val="0.5"/>
                                          </p:val>
                                        </p:tav>
                                        <p:tav tm="100000">
                                          <p:val>
                                            <p:strVal val="#ppt_x"/>
                                          </p:val>
                                        </p:tav>
                                      </p:tavLst>
                                    </p:anim>
                                    <p:anim calcmode="lin" valueType="num">
                                      <p:cBhvr>
                                        <p:cTn id="10" dur="500" fill="hold"/>
                                        <p:tgtEl>
                                          <p:spTgt spid="13107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21"/>
          <p:cNvSpPr>
            <a:spLocks noGrp="1" noChangeArrowheads="1"/>
          </p:cNvSpPr>
          <p:nvPr>
            <p:ph type="title"/>
          </p:nvPr>
        </p:nvSpPr>
        <p:spPr/>
        <p:txBody>
          <a:bodyPr/>
          <a:lstStyle/>
          <a:p>
            <a:pPr eaLnBrk="1" hangingPunct="1"/>
            <a:endParaRPr lang="tr-TR" smtClean="0"/>
          </a:p>
        </p:txBody>
      </p:sp>
      <p:pic>
        <p:nvPicPr>
          <p:cNvPr id="6147" name="Picture 214" descr="partly_sunny_md_wht"/>
          <p:cNvPicPr>
            <a:picLocks noGrp="1" noChangeAspect="1" noChangeArrowheads="1" noCrop="1"/>
          </p:cNvPicPr>
          <p:nvPr>
            <p:ph sz="quarter" idx="1"/>
          </p:nvPr>
        </p:nvPicPr>
        <p:blipFill>
          <a:blip r:embed="rId3" cstate="print"/>
          <a:srcRect/>
          <a:stretch>
            <a:fillRect/>
          </a:stretch>
        </p:blipFill>
        <p:spPr>
          <a:xfrm>
            <a:off x="0" y="42863"/>
            <a:ext cx="9144000" cy="6815137"/>
          </a:xfrm>
          <a:noFill/>
        </p:spPr>
      </p:pic>
      <p:pic>
        <p:nvPicPr>
          <p:cNvPr id="46300" name="Picture 220" descr="korktukça tutsak"/>
          <p:cNvPicPr>
            <a:picLocks noGrp="1" noChangeAspect="1" noChangeArrowheads="1" noCrop="1"/>
          </p:cNvPicPr>
          <p:nvPr>
            <p:ph sz="quarter" idx="2"/>
          </p:nvPr>
        </p:nvPicPr>
        <p:blipFill>
          <a:blip r:embed="rId4" cstate="print"/>
          <a:srcRect/>
          <a:stretch>
            <a:fillRect/>
          </a:stretch>
        </p:blipFill>
        <p:spPr>
          <a:xfrm>
            <a:off x="0" y="3098800"/>
            <a:ext cx="9144000" cy="3759200"/>
          </a:xfrm>
          <a:noFill/>
        </p:spPr>
      </p:pic>
      <p:sp>
        <p:nvSpPr>
          <p:cNvPr id="46296" name="Rectangle 216"/>
          <p:cNvSpPr>
            <a:spLocks noChangeArrowheads="1"/>
          </p:cNvSpPr>
          <p:nvPr/>
        </p:nvSpPr>
        <p:spPr bwMode="auto">
          <a:xfrm>
            <a:off x="0" y="333375"/>
            <a:ext cx="9144000" cy="1006475"/>
          </a:xfrm>
          <a:prstGeom prst="rect">
            <a:avLst/>
          </a:prstGeom>
          <a:noFill/>
          <a:ln w="9525">
            <a:noFill/>
            <a:miter lim="800000"/>
            <a:headEnd/>
            <a:tailEnd/>
          </a:ln>
        </p:spPr>
        <p:txBody>
          <a:bodyPr>
            <a:spAutoFit/>
          </a:bodyPr>
          <a:lstStyle/>
          <a:p>
            <a:pPr algn="ctr"/>
            <a:r>
              <a:rPr lang="tr-TR" sz="6000" b="1">
                <a:solidFill>
                  <a:srgbClr val="FF0000"/>
                </a:solidFill>
              </a:rPr>
              <a:t>UNUTMAYIN!!!</a:t>
            </a:r>
            <a:r>
              <a:rPr lang="tr-TR" sz="6000"/>
              <a:t>  </a:t>
            </a:r>
          </a:p>
        </p:txBody>
      </p:sp>
      <p:sp>
        <p:nvSpPr>
          <p:cNvPr id="46297" name="Rectangle 217"/>
          <p:cNvSpPr>
            <a:spLocks noChangeArrowheads="1"/>
          </p:cNvSpPr>
          <p:nvPr/>
        </p:nvSpPr>
        <p:spPr bwMode="auto">
          <a:xfrm>
            <a:off x="1908175" y="1628775"/>
            <a:ext cx="5605463" cy="701675"/>
          </a:xfrm>
          <a:prstGeom prst="rect">
            <a:avLst/>
          </a:prstGeom>
          <a:noFill/>
          <a:ln w="9525">
            <a:noFill/>
            <a:miter lim="800000"/>
            <a:headEnd/>
            <a:tailEnd/>
          </a:ln>
        </p:spPr>
        <p:txBody>
          <a:bodyPr wrap="none">
            <a:spAutoFit/>
          </a:bodyPr>
          <a:lstStyle/>
          <a:p>
            <a:r>
              <a:rPr lang="tr-TR" sz="4000" b="1">
                <a:solidFill>
                  <a:srgbClr val="FF0000"/>
                </a:solidFill>
                <a:latin typeface="Comic Sans MS" pitchFamily="66" charset="0"/>
              </a:rPr>
              <a:t>ÖSS BİR SÜREÇTİR</a:t>
            </a:r>
            <a:r>
              <a:rPr lang="tr-TR" sz="4000">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6296"/>
                                        </p:tgtEl>
                                        <p:attrNameLst>
                                          <p:attrName>style.visibility</p:attrName>
                                        </p:attrNameLst>
                                      </p:cBhvr>
                                      <p:to>
                                        <p:strVal val="visible"/>
                                      </p:to>
                                    </p:set>
                                    <p:animEffect transition="in" filter="fade">
                                      <p:cBhvr>
                                        <p:cTn id="7" dur="2000"/>
                                        <p:tgtEl>
                                          <p:spTgt spid="46296"/>
                                        </p:tgtEl>
                                      </p:cBhvr>
                                    </p:animEffect>
                                    <p:anim calcmode="lin" valueType="num">
                                      <p:cBhvr>
                                        <p:cTn id="8" dur="2000" fill="hold"/>
                                        <p:tgtEl>
                                          <p:spTgt spid="46296"/>
                                        </p:tgtEl>
                                        <p:attrNameLst>
                                          <p:attrName>style.rotation</p:attrName>
                                        </p:attrNameLst>
                                      </p:cBhvr>
                                      <p:tavLst>
                                        <p:tav tm="0">
                                          <p:val>
                                            <p:fltVal val="720"/>
                                          </p:val>
                                        </p:tav>
                                        <p:tav tm="100000">
                                          <p:val>
                                            <p:fltVal val="0"/>
                                          </p:val>
                                        </p:tav>
                                      </p:tavLst>
                                    </p:anim>
                                    <p:anim calcmode="lin" valueType="num">
                                      <p:cBhvr>
                                        <p:cTn id="9" dur="2000" fill="hold"/>
                                        <p:tgtEl>
                                          <p:spTgt spid="46296"/>
                                        </p:tgtEl>
                                        <p:attrNameLst>
                                          <p:attrName>ppt_h</p:attrName>
                                        </p:attrNameLst>
                                      </p:cBhvr>
                                      <p:tavLst>
                                        <p:tav tm="0">
                                          <p:val>
                                            <p:fltVal val="0"/>
                                          </p:val>
                                        </p:tav>
                                        <p:tav tm="100000">
                                          <p:val>
                                            <p:strVal val="#ppt_h"/>
                                          </p:val>
                                        </p:tav>
                                      </p:tavLst>
                                    </p:anim>
                                    <p:anim calcmode="lin" valueType="num">
                                      <p:cBhvr>
                                        <p:cTn id="10" dur="2000" fill="hold"/>
                                        <p:tgtEl>
                                          <p:spTgt spid="4629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6297"/>
                                        </p:tgtEl>
                                        <p:attrNameLst>
                                          <p:attrName>style.visibility</p:attrName>
                                        </p:attrNameLst>
                                      </p:cBhvr>
                                      <p:to>
                                        <p:strVal val="visible"/>
                                      </p:to>
                                    </p:set>
                                    <p:anim calcmode="lin" valueType="num">
                                      <p:cBhvr>
                                        <p:cTn id="15" dur="1000" fill="hold"/>
                                        <p:tgtEl>
                                          <p:spTgt spid="46297"/>
                                        </p:tgtEl>
                                        <p:attrNameLst>
                                          <p:attrName>ppt_w</p:attrName>
                                        </p:attrNameLst>
                                      </p:cBhvr>
                                      <p:tavLst>
                                        <p:tav tm="0">
                                          <p:val>
                                            <p:fltVal val="0"/>
                                          </p:val>
                                        </p:tav>
                                        <p:tav tm="100000">
                                          <p:val>
                                            <p:strVal val="#ppt_w"/>
                                          </p:val>
                                        </p:tav>
                                      </p:tavLst>
                                    </p:anim>
                                    <p:anim calcmode="lin" valueType="num">
                                      <p:cBhvr>
                                        <p:cTn id="16" dur="1000" fill="hold"/>
                                        <p:tgtEl>
                                          <p:spTgt spid="46297"/>
                                        </p:tgtEl>
                                        <p:attrNameLst>
                                          <p:attrName>ppt_h</p:attrName>
                                        </p:attrNameLst>
                                      </p:cBhvr>
                                      <p:tavLst>
                                        <p:tav tm="0">
                                          <p:val>
                                            <p:fltVal val="0"/>
                                          </p:val>
                                        </p:tav>
                                        <p:tav tm="100000">
                                          <p:val>
                                            <p:strVal val="#ppt_h"/>
                                          </p:val>
                                        </p:tav>
                                      </p:tavLst>
                                    </p:anim>
                                    <p:anim calcmode="lin" valueType="num">
                                      <p:cBhvr>
                                        <p:cTn id="17" dur="1000" fill="hold"/>
                                        <p:tgtEl>
                                          <p:spTgt spid="4629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629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46300"/>
                                        </p:tgtEl>
                                        <p:attrNameLst>
                                          <p:attrName>style.visibility</p:attrName>
                                        </p:attrNameLst>
                                      </p:cBhvr>
                                      <p:to>
                                        <p:strVal val="visible"/>
                                      </p:to>
                                    </p:set>
                                    <p:anim calcmode="lin" valueType="num">
                                      <p:cBhvr>
                                        <p:cTn id="23" dur="500" decel="50000" fill="hold">
                                          <p:stCondLst>
                                            <p:cond delay="0"/>
                                          </p:stCondLst>
                                        </p:cTn>
                                        <p:tgtEl>
                                          <p:spTgt spid="46300"/>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46300"/>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46300"/>
                                        </p:tgtEl>
                                        <p:attrNameLst>
                                          <p:attrName>ppt_w</p:attrName>
                                        </p:attrNameLst>
                                      </p:cBhvr>
                                      <p:tavLst>
                                        <p:tav tm="0">
                                          <p:val>
                                            <p:strVal val="#ppt_w*.05"/>
                                          </p:val>
                                        </p:tav>
                                        <p:tav tm="100000">
                                          <p:val>
                                            <p:strVal val="#ppt_w"/>
                                          </p:val>
                                        </p:tav>
                                      </p:tavLst>
                                    </p:anim>
                                    <p:anim calcmode="lin" valueType="num">
                                      <p:cBhvr>
                                        <p:cTn id="26" dur="1000" fill="hold"/>
                                        <p:tgtEl>
                                          <p:spTgt spid="46300"/>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46300"/>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46300"/>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46300"/>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46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96" grpId="0"/>
      <p:bldP spid="4629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pPr eaLnBrk="1" hangingPunct="1"/>
            <a:r>
              <a:rPr lang="tr-TR" sz="3600" b="1" dirty="0" smtClean="0"/>
              <a:t>TEST TEKNİĞİ</a:t>
            </a:r>
          </a:p>
        </p:txBody>
      </p:sp>
      <p:sp>
        <p:nvSpPr>
          <p:cNvPr id="28675" name="Rectangle 3"/>
          <p:cNvSpPr>
            <a:spLocks noGrp="1" noChangeArrowheads="1"/>
          </p:cNvSpPr>
          <p:nvPr>
            <p:ph sz="quarter" idx="1"/>
          </p:nvPr>
        </p:nvSpPr>
        <p:spPr>
          <a:xfrm>
            <a:off x="457200" y="1785926"/>
            <a:ext cx="7467600" cy="4688026"/>
          </a:xfrm>
        </p:spPr>
        <p:txBody>
          <a:bodyPr>
            <a:normAutofit/>
          </a:bodyPr>
          <a:lstStyle/>
          <a:p>
            <a:pPr eaLnBrk="1" hangingPunct="1"/>
            <a:r>
              <a:rPr lang="tr-TR" sz="2800" dirty="0" smtClean="0"/>
              <a:t>Soruları okurken hızınızı kesecek olan dudak kıpırdatarak okumaktan uzak durun. Çünkü bu durum hızınızı kesecektir. Ve her okuduğunuz kelimenin altını çizmeyin. Yapmamız gereken gözle okuma alışkanlığı kazanmamız ve okuma hızımızı</a:t>
            </a:r>
            <a:r>
              <a:rPr lang="tr-TR" sz="2800" dirty="0" smtClean="0">
                <a:solidFill>
                  <a:schemeClr val="tx2"/>
                </a:solidFill>
              </a:rPr>
              <a:t> </a:t>
            </a:r>
            <a:r>
              <a:rPr lang="tr-TR" sz="2800" dirty="0" smtClean="0"/>
              <a:t>arttırmamızdır. </a:t>
            </a:r>
          </a:p>
          <a:p>
            <a:pPr eaLnBrk="1" hangingPunct="1"/>
            <a:endParaRPr lang="tr-T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descr="slid_k"/>
          <p:cNvSpPr>
            <a:spLocks noChangeArrowheads="1" noChangeShapeType="1" noTextEdit="1"/>
          </p:cNvSpPr>
          <p:nvPr/>
        </p:nvSpPr>
        <p:spPr bwMode="auto">
          <a:xfrm>
            <a:off x="684213" y="115888"/>
            <a:ext cx="7740650" cy="1582737"/>
          </a:xfrm>
          <a:prstGeom prst="rect">
            <a:avLst/>
          </a:prstGeom>
        </p:spPr>
        <p:txBody>
          <a:bodyPr wrap="none" fromWordArt="1">
            <a:prstTxWarp prst="textPlain">
              <a:avLst>
                <a:gd name="adj" fmla="val 50000"/>
              </a:avLst>
            </a:prstTxWarp>
          </a:bodyPr>
          <a:lstStyle/>
          <a:p>
            <a:pPr algn="ctr"/>
            <a:r>
              <a:rPr lang="tr-TR" sz="3600" kern="10">
                <a:ln w="28575">
                  <a:solidFill>
                    <a:schemeClr val="tx1"/>
                  </a:solidFill>
                  <a:round/>
                  <a:headEnd type="none" w="sm" len="sm"/>
                  <a:tailEnd type="none" w="sm" len="sm"/>
                </a:ln>
                <a:blipFill dpi="0" rotWithShape="1">
                  <a:blip r:embed="rId3"/>
                  <a:srcRect/>
                  <a:stretch>
                    <a:fillRect/>
                  </a:stretch>
                </a:blipFill>
                <a:latin typeface="Arial Black"/>
              </a:rPr>
              <a:t>Tahmin Etmeniz Gerekirse, </a:t>
            </a:r>
          </a:p>
          <a:p>
            <a:pPr algn="ctr"/>
            <a:r>
              <a:rPr lang="tr-TR" sz="3600" kern="10">
                <a:ln w="28575">
                  <a:solidFill>
                    <a:schemeClr val="tx1"/>
                  </a:solidFill>
                  <a:round/>
                  <a:headEnd type="none" w="sm" len="sm"/>
                  <a:tailEnd type="none" w="sm" len="sm"/>
                </a:ln>
                <a:blipFill dpi="0" rotWithShape="1">
                  <a:blip r:embed="rId3"/>
                  <a:srcRect/>
                  <a:stretch>
                    <a:fillRect/>
                  </a:stretch>
                </a:blipFill>
                <a:latin typeface="Arial Black"/>
              </a:rPr>
              <a:t>Hızlı Tahminde Bulunun</a:t>
            </a:r>
          </a:p>
        </p:txBody>
      </p:sp>
      <p:sp>
        <p:nvSpPr>
          <p:cNvPr id="133123" name="AutoShape 3"/>
          <p:cNvSpPr>
            <a:spLocks noChangeArrowheads="1"/>
          </p:cNvSpPr>
          <p:nvPr/>
        </p:nvSpPr>
        <p:spPr bwMode="auto">
          <a:xfrm>
            <a:off x="395288" y="1976438"/>
            <a:ext cx="8372475" cy="2676525"/>
          </a:xfrm>
          <a:prstGeom prst="bracePair">
            <a:avLst>
              <a:gd name="adj" fmla="val 12704"/>
            </a:avLst>
          </a:prstGeom>
          <a:solidFill>
            <a:srgbClr val="FF0000"/>
          </a:solidFill>
          <a:ln w="9525">
            <a:solidFill>
              <a:schemeClr val="tx1"/>
            </a:solidFill>
            <a:prstDash val="lgDashDotDot"/>
            <a:round/>
            <a:headEnd/>
            <a:tailEnd/>
          </a:ln>
        </p:spPr>
        <p:txBody>
          <a:bodyPr anchor="ctr">
            <a:spAutoFit/>
          </a:bodyPr>
          <a:lstStyle/>
          <a:p>
            <a:pPr algn="ctr"/>
            <a:r>
              <a:rPr lang="tr-TR" sz="2600" b="1"/>
              <a:t>Bu anahtar iki temele dayanır. Eğer tahminde bulunmak gerekiyorsa, bunu yapmak gerekir. Sürekli düşünmekten yorgun düştüyseniz ve iki seçenek arasında doğru cevap olması yönünden bir fark göremiyorsanız o zaman tahminde bulunacaksınız. </a:t>
            </a:r>
          </a:p>
        </p:txBody>
      </p:sp>
      <p:sp>
        <p:nvSpPr>
          <p:cNvPr id="133124" name="AutoShape 4"/>
          <p:cNvSpPr>
            <a:spLocks noChangeArrowheads="1"/>
          </p:cNvSpPr>
          <p:nvPr/>
        </p:nvSpPr>
        <p:spPr bwMode="auto">
          <a:xfrm>
            <a:off x="250825" y="4967288"/>
            <a:ext cx="8893175" cy="1630362"/>
          </a:xfrm>
          <a:prstGeom prst="flowChartPunchedCard">
            <a:avLst/>
          </a:prstGeom>
          <a:solidFill>
            <a:srgbClr val="F1F9A5"/>
          </a:solidFill>
          <a:ln w="76200" cmpd="tri">
            <a:solidFill>
              <a:schemeClr val="tx1"/>
            </a:solidFill>
            <a:miter lim="800000"/>
            <a:headEnd/>
            <a:tailEnd/>
          </a:ln>
          <a:effectLst>
            <a:outerShdw dist="261817" dir="9957825" algn="ctr" rotWithShape="0">
              <a:srgbClr val="FFFF00"/>
            </a:outerShdw>
          </a:effectLst>
        </p:spPr>
        <p:txBody>
          <a:bodyPr anchor="ctr">
            <a:spAutoFit/>
          </a:bodyPr>
          <a:lstStyle/>
          <a:p>
            <a:pPr algn="ctr">
              <a:spcBef>
                <a:spcPct val="20000"/>
              </a:spcBef>
              <a:buClr>
                <a:schemeClr val="hlink"/>
              </a:buClr>
              <a:buFont typeface="Wingdings" pitchFamily="2" charset="2"/>
              <a:buNone/>
              <a:defRPr/>
            </a:pPr>
            <a:r>
              <a:rPr lang="tr-TR" sz="2400" b="1">
                <a:latin typeface="Verdana" pitchFamily="34" charset="0"/>
              </a:rPr>
              <a:t>Bunun sebebi muhtemelen tahmin noktasına varılıncaya kadar yapılan analitik akıl yürütmedir. </a:t>
            </a:r>
          </a:p>
          <a:p>
            <a:pPr algn="ctr">
              <a:spcBef>
                <a:spcPct val="20000"/>
              </a:spcBef>
              <a:buClr>
                <a:schemeClr val="hlink"/>
              </a:buClr>
              <a:buFont typeface="Wingdings" pitchFamily="2" charset="2"/>
              <a:buNone/>
              <a:defRPr/>
            </a:pPr>
            <a:r>
              <a:rPr lang="tr-TR" sz="2400" b="1"/>
              <a:t>Bu nedenle ilk tahmini değiştirmemek daha yerinde olur.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iterate type="wd">
                                    <p:tmPct val="10000"/>
                                  </p:iterate>
                                  <p:childTnLst>
                                    <p:set>
                                      <p:cBhvr>
                                        <p:cTn id="6" dur="1" fill="hold">
                                          <p:stCondLst>
                                            <p:cond delay="0"/>
                                          </p:stCondLst>
                                        </p:cTn>
                                        <p:tgtEl>
                                          <p:spTgt spid="133123"/>
                                        </p:tgtEl>
                                        <p:attrNameLst>
                                          <p:attrName>style.visibility</p:attrName>
                                        </p:attrNameLst>
                                      </p:cBhvr>
                                      <p:to>
                                        <p:strVal val="visible"/>
                                      </p:to>
                                    </p:set>
                                    <p:animEffect transition="in" filter="fade">
                                      <p:cBhvr>
                                        <p:cTn id="7" dur="770" decel="100000"/>
                                        <p:tgtEl>
                                          <p:spTgt spid="133123"/>
                                        </p:tgtEl>
                                      </p:cBhvr>
                                    </p:animEffect>
                                    <p:animScale>
                                      <p:cBhvr>
                                        <p:cTn id="8" dur="770" decel="100000"/>
                                        <p:tgtEl>
                                          <p:spTgt spid="133123"/>
                                        </p:tgtEl>
                                      </p:cBhvr>
                                      <p:from x="10000" y="10000"/>
                                      <p:to x="200000" y="450000"/>
                                    </p:animScale>
                                    <p:animScale>
                                      <p:cBhvr>
                                        <p:cTn id="9" dur="1230" accel="100000" fill="hold">
                                          <p:stCondLst>
                                            <p:cond delay="770"/>
                                          </p:stCondLst>
                                        </p:cTn>
                                        <p:tgtEl>
                                          <p:spTgt spid="133123"/>
                                        </p:tgtEl>
                                      </p:cBhvr>
                                      <p:from x="200000" y="450000"/>
                                      <p:to x="100000" y="100000"/>
                                    </p:animScale>
                                    <p:set>
                                      <p:cBhvr>
                                        <p:cTn id="10" dur="770" fill="hold"/>
                                        <p:tgtEl>
                                          <p:spTgt spid="133123"/>
                                        </p:tgtEl>
                                        <p:attrNameLst>
                                          <p:attrName>ppt_x</p:attrName>
                                        </p:attrNameLst>
                                      </p:cBhvr>
                                      <p:to>
                                        <p:strVal val="(0.5)"/>
                                      </p:to>
                                    </p:set>
                                    <p:anim from="(0.5)" to="(#ppt_x)" calcmode="lin" valueType="num">
                                      <p:cBhvr>
                                        <p:cTn id="11" dur="1230" accel="100000" fill="hold">
                                          <p:stCondLst>
                                            <p:cond delay="770"/>
                                          </p:stCondLst>
                                        </p:cTn>
                                        <p:tgtEl>
                                          <p:spTgt spid="133123"/>
                                        </p:tgtEl>
                                        <p:attrNameLst>
                                          <p:attrName>ppt_x</p:attrName>
                                        </p:attrNameLst>
                                      </p:cBhvr>
                                    </p:anim>
                                    <p:set>
                                      <p:cBhvr>
                                        <p:cTn id="12" dur="770" fill="hold"/>
                                        <p:tgtEl>
                                          <p:spTgt spid="133123"/>
                                        </p:tgtEl>
                                        <p:attrNameLst>
                                          <p:attrName>ppt_y</p:attrName>
                                        </p:attrNameLst>
                                      </p:cBhvr>
                                      <p:to>
                                        <p:strVal val="(#ppt_y+0.4)"/>
                                      </p:to>
                                    </p:set>
                                    <p:anim from="(#ppt_y+0.4)" to="(#ppt_y)" calcmode="lin" valueType="num">
                                      <p:cBhvr>
                                        <p:cTn id="13" dur="1230" accel="100000" fill="hold">
                                          <p:stCondLst>
                                            <p:cond delay="770"/>
                                          </p:stCondLst>
                                        </p:cTn>
                                        <p:tgtEl>
                                          <p:spTgt spid="133123"/>
                                        </p:tgtEl>
                                        <p:attrNameLst>
                                          <p:attrName>ppt_y</p:attrName>
                                        </p:attrNameLst>
                                      </p:cBhvr>
                                    </p:anim>
                                  </p:childTnLst>
                                </p:cTn>
                              </p:par>
                            </p:childTnLst>
                          </p:cTn>
                        </p:par>
                        <p:par>
                          <p:cTn id="14" fill="hold">
                            <p:stCondLst>
                              <p:cond delay="9000"/>
                            </p:stCondLst>
                            <p:childTnLst>
                              <p:par>
                                <p:cTn id="15" presetID="20" presetClass="entr" presetSubtype="0" fill="hold" grpId="0" nodeType="afterEffect">
                                  <p:stCondLst>
                                    <p:cond delay="0"/>
                                  </p:stCondLst>
                                  <p:iterate type="wd">
                                    <p:tmPct val="10000"/>
                                  </p:iterate>
                                  <p:childTnLst>
                                    <p:set>
                                      <p:cBhvr>
                                        <p:cTn id="16" dur="1" fill="hold">
                                          <p:stCondLst>
                                            <p:cond delay="0"/>
                                          </p:stCondLst>
                                        </p:cTn>
                                        <p:tgtEl>
                                          <p:spTgt spid="133124"/>
                                        </p:tgtEl>
                                        <p:attrNameLst>
                                          <p:attrName>style.visibility</p:attrName>
                                        </p:attrNameLst>
                                      </p:cBhvr>
                                      <p:to>
                                        <p:strVal val="visible"/>
                                      </p:to>
                                    </p:set>
                                    <p:animEffect transition="in" filter="wedge">
                                      <p:cBhvr>
                                        <p:cTn id="17" dur="500"/>
                                        <p:tgtEl>
                                          <p:spTgt spid="133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animBg="1"/>
      <p:bldP spid="13312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sz="quarter" idx="1"/>
          </p:nvPr>
        </p:nvSpPr>
        <p:spPr>
          <a:xfrm>
            <a:off x="684213" y="692150"/>
            <a:ext cx="7816877" cy="5184775"/>
          </a:xfrm>
        </p:spPr>
        <p:txBody>
          <a:bodyPr/>
          <a:lstStyle/>
          <a:p>
            <a:pPr eaLnBrk="1" hangingPunct="1"/>
            <a:endParaRPr lang="tr-TR" dirty="0" smtClean="0"/>
          </a:p>
          <a:p>
            <a:pPr eaLnBrk="1" hangingPunct="1"/>
            <a:endParaRPr lang="tr-TR" dirty="0"/>
          </a:p>
          <a:p>
            <a:pPr eaLnBrk="1" hangingPunct="1"/>
            <a:endParaRPr lang="tr-TR" dirty="0" smtClean="0"/>
          </a:p>
          <a:p>
            <a:pPr eaLnBrk="1" hangingPunct="1"/>
            <a:r>
              <a:rPr lang="tr-TR" sz="2800" dirty="0" smtClean="0"/>
              <a:t>Soru içinde geçen ipuçlarından yararlanmayı bilmeliyiz. Bunlar; </a:t>
            </a:r>
            <a:r>
              <a:rPr lang="tr-TR" sz="2800" u="sng" dirty="0" smtClean="0"/>
              <a:t>altı çizili</a:t>
            </a:r>
            <a:r>
              <a:rPr lang="tr-TR" sz="2800" dirty="0" smtClean="0"/>
              <a:t>, </a:t>
            </a:r>
            <a:r>
              <a:rPr lang="tr-TR" sz="2800" b="1" dirty="0" smtClean="0"/>
              <a:t>koyu puntoyla</a:t>
            </a:r>
            <a:r>
              <a:rPr lang="tr-TR" sz="2800" dirty="0" smtClean="0"/>
              <a:t> yazılmış, "tırnak içinde," değildir, olamaz, her zaman, hiçbiri gibi ipuçlarıdır</a:t>
            </a:r>
            <a:r>
              <a:rPr lang="tr-TR" sz="2800" dirty="0"/>
              <a:t>.</a:t>
            </a:r>
            <a:endParaRPr lang="tr-TR" sz="28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Rot="1" noChangeArrowheads="1"/>
          </p:cNvSpPr>
          <p:nvPr/>
        </p:nvSpPr>
        <p:spPr bwMode="auto">
          <a:xfrm>
            <a:off x="428596" y="0"/>
            <a:ext cx="8715404" cy="1439863"/>
          </a:xfrm>
          <a:prstGeom prst="rect">
            <a:avLst/>
          </a:prstGeom>
          <a:noFill/>
          <a:ln w="9525">
            <a:noFill/>
            <a:miter lim="800000"/>
            <a:headEnd/>
            <a:tailEnd/>
          </a:ln>
        </p:spPr>
        <p:txBody>
          <a:bodyPr anchor="ctr"/>
          <a:lstStyle/>
          <a:p>
            <a:r>
              <a:rPr lang="tr-TR" sz="2800" b="1" dirty="0">
                <a:solidFill>
                  <a:srgbClr val="FF0000"/>
                </a:solidFill>
                <a:latin typeface="Comic Sans MS" pitchFamily="66" charset="0"/>
              </a:rPr>
              <a:t>ÖSYM </a:t>
            </a:r>
            <a:r>
              <a:rPr lang="tr-TR" sz="2800" b="1" dirty="0">
                <a:solidFill>
                  <a:schemeClr val="tx2"/>
                </a:solidFill>
                <a:latin typeface="Comic Sans MS" pitchFamily="66" charset="0"/>
              </a:rPr>
              <a:t>sınavı hazırlarken çeşitli yöntem ve teknikler kullanır... Öğrenciler de buna karşı yöntem ve teknik geliştirmeli... </a:t>
            </a:r>
          </a:p>
        </p:txBody>
      </p:sp>
      <p:pic>
        <p:nvPicPr>
          <p:cNvPr id="3084" name="Picture 12" descr="oss-pr1"/>
          <p:cNvPicPr>
            <a:picLocks noChangeAspect="1" noChangeArrowheads="1"/>
          </p:cNvPicPr>
          <p:nvPr/>
        </p:nvPicPr>
        <p:blipFill>
          <a:blip r:embed="rId3" cstate="print">
            <a:lum contrast="36000"/>
          </a:blip>
          <a:srcRect/>
          <a:stretch>
            <a:fillRect/>
          </a:stretch>
        </p:blipFill>
        <p:spPr bwMode="auto">
          <a:xfrm>
            <a:off x="0" y="3141663"/>
            <a:ext cx="9144000" cy="3716337"/>
          </a:xfrm>
          <a:prstGeom prst="rect">
            <a:avLst/>
          </a:prstGeom>
          <a:noFill/>
          <a:ln w="9525">
            <a:noFill/>
            <a:miter lim="800000"/>
            <a:headEnd/>
            <a:tailEnd/>
          </a:ln>
        </p:spPr>
      </p:pic>
      <p:sp>
        <p:nvSpPr>
          <p:cNvPr id="3085" name="Rectangle 13"/>
          <p:cNvSpPr>
            <a:spLocks noRot="1" noChangeArrowheads="1"/>
          </p:cNvSpPr>
          <p:nvPr/>
        </p:nvSpPr>
        <p:spPr bwMode="auto">
          <a:xfrm>
            <a:off x="500034" y="1628775"/>
            <a:ext cx="8643966" cy="1152525"/>
          </a:xfrm>
          <a:prstGeom prst="rect">
            <a:avLst/>
          </a:prstGeom>
          <a:noFill/>
          <a:ln w="9525">
            <a:noFill/>
            <a:miter lim="800000"/>
            <a:headEnd/>
            <a:tailEnd/>
          </a:ln>
        </p:spPr>
        <p:txBody>
          <a:bodyPr anchor="ctr"/>
          <a:lstStyle/>
          <a:p>
            <a:r>
              <a:rPr lang="tr-TR" sz="2800" b="1" dirty="0">
                <a:solidFill>
                  <a:srgbClr val="FF0000"/>
                </a:solidFill>
                <a:latin typeface="Comic Sans MS" pitchFamily="66" charset="0"/>
              </a:rPr>
              <a:t>ÖSYM,</a:t>
            </a:r>
            <a:r>
              <a:rPr lang="tr-TR" sz="2800" b="1" dirty="0">
                <a:solidFill>
                  <a:schemeClr val="tx2"/>
                </a:solidFill>
                <a:latin typeface="Comic Sans MS" pitchFamily="66" charset="0"/>
              </a:rPr>
              <a:t> Sınavda  </a:t>
            </a:r>
            <a:r>
              <a:rPr lang="tr-TR" sz="2800" b="1" dirty="0">
                <a:solidFill>
                  <a:srgbClr val="0000FF"/>
                </a:solidFill>
                <a:latin typeface="Comic Sans MS" pitchFamily="66" charset="0"/>
              </a:rPr>
              <a:t>160 SORU</a:t>
            </a:r>
            <a:r>
              <a:rPr lang="tr-TR" sz="2800" b="1" dirty="0">
                <a:solidFill>
                  <a:schemeClr val="tx2"/>
                </a:solidFill>
                <a:latin typeface="Comic Sans MS" pitchFamily="66" charset="0"/>
              </a:rPr>
              <a:t> ve </a:t>
            </a:r>
            <a:r>
              <a:rPr lang="tr-TR" sz="2800" b="1" dirty="0">
                <a:solidFill>
                  <a:srgbClr val="0000FF"/>
                </a:solidFill>
                <a:latin typeface="Comic Sans MS" pitchFamily="66" charset="0"/>
              </a:rPr>
              <a:t>160 DAKİKA</a:t>
            </a:r>
            <a:r>
              <a:rPr lang="tr-TR" sz="2800" b="1" dirty="0">
                <a:solidFill>
                  <a:schemeClr val="tx2"/>
                </a:solidFill>
                <a:latin typeface="Comic Sans MS" pitchFamily="66" charset="0"/>
              </a:rPr>
              <a:t> zaman </a:t>
            </a:r>
            <a:r>
              <a:rPr lang="tr-TR" sz="2800" b="1" dirty="0">
                <a:solidFill>
                  <a:srgbClr val="FF0000"/>
                </a:solidFill>
                <a:latin typeface="Comic Sans MS" pitchFamily="66" charset="0"/>
              </a:rPr>
              <a:t>vermektedir.</a:t>
            </a:r>
            <a:r>
              <a:rPr lang="tr-TR" sz="2800" b="1" dirty="0">
                <a:solidFill>
                  <a:schemeClr val="tx2"/>
                </a:solidFill>
                <a:latin typeface="Comic Sans MS" pitchFamily="66" charset="0"/>
              </a:rPr>
              <a:t/>
            </a:r>
            <a:br>
              <a:rPr lang="tr-TR" sz="2800" b="1" dirty="0">
                <a:solidFill>
                  <a:schemeClr val="tx2"/>
                </a:solidFill>
                <a:latin typeface="Comic Sans MS" pitchFamily="66" charset="0"/>
              </a:rPr>
            </a:br>
            <a:r>
              <a:rPr lang="tr-TR" sz="2800" b="1" dirty="0">
                <a:solidFill>
                  <a:schemeClr val="tx2"/>
                </a:solidFill>
                <a:latin typeface="Comic Sans MS" pitchFamily="66" charset="0"/>
              </a:rPr>
              <a:t>Soruların Dağılım Tablosu : </a:t>
            </a:r>
            <a:r>
              <a:rPr lang="tr-TR" sz="4400" dirty="0">
                <a:solidFill>
                  <a:schemeClr val="tx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082"/>
                                        </p:tgtEl>
                                        <p:attrNameLst>
                                          <p:attrName>style.visibility</p:attrName>
                                        </p:attrNameLst>
                                      </p:cBhvr>
                                      <p:to>
                                        <p:strVal val="visible"/>
                                      </p:to>
                                    </p:set>
                                    <p:animScale>
                                      <p:cBhvr>
                                        <p:cTn id="7" dur="1000" decel="50000" fill="hold">
                                          <p:stCondLst>
                                            <p:cond delay="0"/>
                                          </p:stCondLst>
                                        </p:cTn>
                                        <p:tgtEl>
                                          <p:spTgt spid="308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082"/>
                                        </p:tgtEl>
                                        <p:attrNameLst>
                                          <p:attrName>ppt_x</p:attrName>
                                          <p:attrName>ppt_y</p:attrName>
                                        </p:attrNameLst>
                                      </p:cBhvr>
                                    </p:animMotion>
                                    <p:animEffect transition="in" filter="fade">
                                      <p:cBhvr>
                                        <p:cTn id="9" dur="1000"/>
                                        <p:tgtEl>
                                          <p:spTgt spid="3082"/>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085"/>
                                        </p:tgtEl>
                                        <p:attrNameLst>
                                          <p:attrName>style.visibility</p:attrName>
                                        </p:attrNameLst>
                                      </p:cBhvr>
                                      <p:to>
                                        <p:strVal val="visible"/>
                                      </p:to>
                                    </p:set>
                                    <p:animScale>
                                      <p:cBhvr>
                                        <p:cTn id="14" dur="1000" decel="50000" fill="hold">
                                          <p:stCondLst>
                                            <p:cond delay="0"/>
                                          </p:stCondLst>
                                        </p:cTn>
                                        <p:tgtEl>
                                          <p:spTgt spid="308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085"/>
                                        </p:tgtEl>
                                        <p:attrNameLst>
                                          <p:attrName>ppt_x</p:attrName>
                                          <p:attrName>ppt_y</p:attrName>
                                        </p:attrNameLst>
                                      </p:cBhvr>
                                    </p:animMotion>
                                    <p:animEffect transition="in" filter="fade">
                                      <p:cBhvr>
                                        <p:cTn id="16" dur="1000"/>
                                        <p:tgtEl>
                                          <p:spTgt spid="3085"/>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3084"/>
                                        </p:tgtEl>
                                        <p:attrNameLst>
                                          <p:attrName>style.visibility</p:attrName>
                                        </p:attrNameLst>
                                      </p:cBhvr>
                                      <p:to>
                                        <p:strVal val="visible"/>
                                      </p:to>
                                    </p:set>
                                    <p:animScale>
                                      <p:cBhvr>
                                        <p:cTn id="21" dur="1000" decel="50000" fill="hold">
                                          <p:stCondLst>
                                            <p:cond delay="0"/>
                                          </p:stCondLst>
                                        </p:cTn>
                                        <p:tgtEl>
                                          <p:spTgt spid="308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084"/>
                                        </p:tgtEl>
                                        <p:attrNameLst>
                                          <p:attrName>ppt_x</p:attrName>
                                          <p:attrName>ppt_y</p:attrName>
                                        </p:attrNameLst>
                                      </p:cBhvr>
                                    </p:animMotion>
                                    <p:animEffect transition="in" filter="fade">
                                      <p:cBhvr>
                                        <p:cTn id="23" dur="1000"/>
                                        <p:tgtEl>
                                          <p:spTgt spid="3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 grpId="0"/>
      <p:bldP spid="308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8"/>
          <p:cNvSpPr>
            <a:spLocks noChangeArrowheads="1"/>
          </p:cNvSpPr>
          <p:nvPr/>
        </p:nvSpPr>
        <p:spPr bwMode="auto">
          <a:xfrm>
            <a:off x="0" y="0"/>
            <a:ext cx="9144000" cy="1311275"/>
          </a:xfrm>
          <a:prstGeom prst="rect">
            <a:avLst/>
          </a:prstGeom>
          <a:noFill/>
          <a:ln w="9525">
            <a:noFill/>
            <a:miter lim="800000"/>
            <a:headEnd/>
            <a:tailEnd/>
          </a:ln>
        </p:spPr>
        <p:txBody>
          <a:bodyPr anchor="ctr">
            <a:spAutoFit/>
          </a:bodyPr>
          <a:lstStyle/>
          <a:p>
            <a:pPr algn="ctr"/>
            <a:r>
              <a:rPr lang="tr-TR" sz="4000" b="1" dirty="0">
                <a:solidFill>
                  <a:srgbClr val="FF0000"/>
                </a:solidFill>
                <a:latin typeface="Comic Sans MS" pitchFamily="66" charset="0"/>
              </a:rPr>
              <a:t>Soru dağılımının bu yapısı bizi iki </a:t>
            </a:r>
          </a:p>
          <a:p>
            <a:pPr algn="ctr"/>
            <a:r>
              <a:rPr lang="tr-TR" sz="4000" b="1" dirty="0">
                <a:solidFill>
                  <a:srgbClr val="FF0000"/>
                </a:solidFill>
                <a:latin typeface="Comic Sans MS" pitchFamily="66" charset="0"/>
              </a:rPr>
              <a:t>önemli sonuca götürür.</a:t>
            </a:r>
            <a:r>
              <a:rPr lang="tr-TR" sz="3000" dirty="0">
                <a:latin typeface="Comic Sans MS" pitchFamily="66" charset="0"/>
              </a:rPr>
              <a:t> </a:t>
            </a:r>
          </a:p>
        </p:txBody>
      </p:sp>
      <p:sp>
        <p:nvSpPr>
          <p:cNvPr id="7177" name="Rectangle 9"/>
          <p:cNvSpPr>
            <a:spLocks noChangeArrowheads="1"/>
          </p:cNvSpPr>
          <p:nvPr/>
        </p:nvSpPr>
        <p:spPr bwMode="auto">
          <a:xfrm>
            <a:off x="285720" y="1285860"/>
            <a:ext cx="5516563" cy="579437"/>
          </a:xfrm>
          <a:prstGeom prst="rect">
            <a:avLst/>
          </a:prstGeom>
          <a:noFill/>
          <a:ln w="9525">
            <a:noFill/>
            <a:miter lim="800000"/>
            <a:headEnd/>
            <a:tailEnd/>
          </a:ln>
        </p:spPr>
        <p:txBody>
          <a:bodyPr wrap="none" anchor="ctr">
            <a:spAutoFit/>
          </a:bodyPr>
          <a:lstStyle/>
          <a:p>
            <a:pPr algn="just"/>
            <a:r>
              <a:rPr lang="tr-TR" sz="3200" b="1" dirty="0">
                <a:solidFill>
                  <a:srgbClr val="0000FF"/>
                </a:solidFill>
                <a:latin typeface="Comic Sans MS" pitchFamily="66" charset="0"/>
              </a:rPr>
              <a:t>1- Konu eksiği bırakmayın</a:t>
            </a:r>
            <a:r>
              <a:rPr lang="tr-TR" sz="3200" dirty="0">
                <a:solidFill>
                  <a:srgbClr val="0000FF"/>
                </a:solidFill>
                <a:latin typeface="Comic Sans MS" pitchFamily="66" charset="0"/>
              </a:rPr>
              <a:t>: </a:t>
            </a:r>
          </a:p>
        </p:txBody>
      </p:sp>
      <p:sp>
        <p:nvSpPr>
          <p:cNvPr id="7178" name="Rectangle 10"/>
          <p:cNvSpPr>
            <a:spLocks noChangeArrowheads="1"/>
          </p:cNvSpPr>
          <p:nvPr/>
        </p:nvSpPr>
        <p:spPr bwMode="auto">
          <a:xfrm>
            <a:off x="428596" y="1928802"/>
            <a:ext cx="8286808" cy="2308324"/>
          </a:xfrm>
          <a:prstGeom prst="rect">
            <a:avLst/>
          </a:prstGeom>
          <a:noFill/>
          <a:ln w="9525">
            <a:noFill/>
            <a:miter lim="800000"/>
            <a:headEnd/>
            <a:tailEnd/>
          </a:ln>
        </p:spPr>
        <p:txBody>
          <a:bodyPr wrap="square" anchor="ctr">
            <a:spAutoFit/>
          </a:bodyPr>
          <a:lstStyle/>
          <a:p>
            <a:pPr algn="just"/>
            <a:r>
              <a:rPr lang="tr-TR" sz="2400" dirty="0">
                <a:latin typeface="Comic Sans MS" pitchFamily="66" charset="0"/>
              </a:rPr>
              <a:t>Hangi konudan çok kolay sorunun geleceğini bilemeyiz. Çok kolay sorular sizin </a:t>
            </a:r>
            <a:r>
              <a:rPr lang="tr-TR" sz="2400" dirty="0" err="1">
                <a:latin typeface="Comic Sans MS" pitchFamily="66" charset="0"/>
              </a:rPr>
              <a:t>terkettiğiniz</a:t>
            </a:r>
            <a:r>
              <a:rPr lang="tr-TR" sz="2400" dirty="0">
                <a:latin typeface="Comic Sans MS" pitchFamily="66" charset="0"/>
              </a:rPr>
              <a:t> konu başlıklarından gelebilir. Örneğin; siz Analitik geometri’yi zor olduğu için </a:t>
            </a:r>
            <a:r>
              <a:rPr lang="tr-TR" sz="2400" dirty="0" err="1">
                <a:latin typeface="Comic Sans MS" pitchFamily="66" charset="0"/>
              </a:rPr>
              <a:t>terketmişsinizdir</a:t>
            </a:r>
            <a:r>
              <a:rPr lang="tr-TR" sz="2400" dirty="0" smtClean="0">
                <a:latin typeface="Comic Sans MS" pitchFamily="66" charset="0"/>
              </a:rPr>
              <a:t>. Kolay </a:t>
            </a:r>
            <a:r>
              <a:rPr lang="tr-TR" sz="2400" dirty="0">
                <a:latin typeface="Comic Sans MS" pitchFamily="66" charset="0"/>
              </a:rPr>
              <a:t>soru Analitik'ten gelebilir. Bu nedenle genel kültür düzeyinde de olsa mümkün olan her konudan bilgi sahibi olmalısınız. </a:t>
            </a:r>
          </a:p>
        </p:txBody>
      </p:sp>
      <p:sp>
        <p:nvSpPr>
          <p:cNvPr id="7179" name="Rectangle 11"/>
          <p:cNvSpPr>
            <a:spLocks noChangeArrowheads="1"/>
          </p:cNvSpPr>
          <p:nvPr/>
        </p:nvSpPr>
        <p:spPr bwMode="auto">
          <a:xfrm>
            <a:off x="0" y="4186238"/>
            <a:ext cx="7194550" cy="579437"/>
          </a:xfrm>
          <a:prstGeom prst="rect">
            <a:avLst/>
          </a:prstGeom>
          <a:noFill/>
          <a:ln w="9525">
            <a:noFill/>
            <a:miter lim="800000"/>
            <a:headEnd/>
            <a:tailEnd/>
          </a:ln>
        </p:spPr>
        <p:txBody>
          <a:bodyPr wrap="none" anchor="ctr">
            <a:spAutoFit/>
          </a:bodyPr>
          <a:lstStyle/>
          <a:p>
            <a:pPr algn="just"/>
            <a:r>
              <a:rPr lang="tr-TR" sz="3200" b="1" dirty="0">
                <a:solidFill>
                  <a:srgbClr val="FF0000"/>
                </a:solidFill>
                <a:latin typeface="Comic Sans MS" pitchFamily="66" charset="0"/>
              </a:rPr>
              <a:t>2- Turlama tekniği uygulamalısınız:</a:t>
            </a:r>
            <a:r>
              <a:rPr lang="tr-TR" sz="3200" dirty="0">
                <a:solidFill>
                  <a:srgbClr val="FF0000"/>
                </a:solidFill>
                <a:latin typeface="Comic Sans MS" pitchFamily="66" charset="0"/>
              </a:rPr>
              <a:t> </a:t>
            </a:r>
          </a:p>
        </p:txBody>
      </p:sp>
      <p:sp>
        <p:nvSpPr>
          <p:cNvPr id="7180" name="Rectangle 12"/>
          <p:cNvSpPr>
            <a:spLocks noChangeArrowheads="1"/>
          </p:cNvSpPr>
          <p:nvPr/>
        </p:nvSpPr>
        <p:spPr bwMode="auto">
          <a:xfrm>
            <a:off x="500034" y="5022850"/>
            <a:ext cx="8215370" cy="1200329"/>
          </a:xfrm>
          <a:prstGeom prst="rect">
            <a:avLst/>
          </a:prstGeom>
          <a:noFill/>
          <a:ln w="9525">
            <a:noFill/>
            <a:miter lim="800000"/>
            <a:headEnd/>
            <a:tailEnd/>
          </a:ln>
        </p:spPr>
        <p:txBody>
          <a:bodyPr wrap="square" anchor="ctr">
            <a:spAutoFit/>
          </a:bodyPr>
          <a:lstStyle/>
          <a:p>
            <a:pPr algn="just"/>
            <a:r>
              <a:rPr lang="tr-TR" sz="2400" dirty="0">
                <a:latin typeface="Comic Sans MS" pitchFamily="66" charset="0"/>
              </a:rPr>
              <a:t>Çok zor olan soru ile, çok kolay olan sorunun getireceği puan aynıdır. O halde birinci turda soruları ardışık çözmek gibi bir kaygı gütmeyin.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fade">
                                      <p:cBhvr>
                                        <p:cTn id="7" dur="2000"/>
                                        <p:tgtEl>
                                          <p:spTgt spid="7176"/>
                                        </p:tgtEl>
                                      </p:cBhvr>
                                    </p:animEffect>
                                    <p:anim calcmode="lin" valueType="num">
                                      <p:cBhvr>
                                        <p:cTn id="8" dur="2000" fill="hold"/>
                                        <p:tgtEl>
                                          <p:spTgt spid="7176"/>
                                        </p:tgtEl>
                                        <p:attrNameLst>
                                          <p:attrName>style.rotation</p:attrName>
                                        </p:attrNameLst>
                                      </p:cBhvr>
                                      <p:tavLst>
                                        <p:tav tm="0">
                                          <p:val>
                                            <p:fltVal val="720"/>
                                          </p:val>
                                        </p:tav>
                                        <p:tav tm="100000">
                                          <p:val>
                                            <p:fltVal val="0"/>
                                          </p:val>
                                        </p:tav>
                                      </p:tavLst>
                                    </p:anim>
                                    <p:anim calcmode="lin" valueType="num">
                                      <p:cBhvr>
                                        <p:cTn id="9" dur="2000" fill="hold"/>
                                        <p:tgtEl>
                                          <p:spTgt spid="7176"/>
                                        </p:tgtEl>
                                        <p:attrNameLst>
                                          <p:attrName>ppt_h</p:attrName>
                                        </p:attrNameLst>
                                      </p:cBhvr>
                                      <p:tavLst>
                                        <p:tav tm="0">
                                          <p:val>
                                            <p:fltVal val="0"/>
                                          </p:val>
                                        </p:tav>
                                        <p:tav tm="100000">
                                          <p:val>
                                            <p:strVal val="#ppt_h"/>
                                          </p:val>
                                        </p:tav>
                                      </p:tavLst>
                                    </p:anim>
                                    <p:anim calcmode="lin" valueType="num">
                                      <p:cBhvr>
                                        <p:cTn id="10" dur="2000" fill="hold"/>
                                        <p:tgtEl>
                                          <p:spTgt spid="717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7177"/>
                                        </p:tgtEl>
                                        <p:attrNameLst>
                                          <p:attrName>style.visibility</p:attrName>
                                        </p:attrNameLst>
                                      </p:cBhvr>
                                      <p:to>
                                        <p:strVal val="visible"/>
                                      </p:to>
                                    </p:set>
                                    <p:anim calcmode="lin" valueType="num">
                                      <p:cBhvr>
                                        <p:cTn id="15" dur="1000" fill="hold"/>
                                        <p:tgtEl>
                                          <p:spTgt spid="7177"/>
                                        </p:tgtEl>
                                        <p:attrNameLst>
                                          <p:attrName>ppt_w</p:attrName>
                                        </p:attrNameLst>
                                      </p:cBhvr>
                                      <p:tavLst>
                                        <p:tav tm="0">
                                          <p:val>
                                            <p:fltVal val="0"/>
                                          </p:val>
                                        </p:tav>
                                        <p:tav tm="100000">
                                          <p:val>
                                            <p:strVal val="#ppt_w"/>
                                          </p:val>
                                        </p:tav>
                                      </p:tavLst>
                                    </p:anim>
                                    <p:anim calcmode="lin" valueType="num">
                                      <p:cBhvr>
                                        <p:cTn id="16" dur="1000" fill="hold"/>
                                        <p:tgtEl>
                                          <p:spTgt spid="7177"/>
                                        </p:tgtEl>
                                        <p:attrNameLst>
                                          <p:attrName>ppt_h</p:attrName>
                                        </p:attrNameLst>
                                      </p:cBhvr>
                                      <p:tavLst>
                                        <p:tav tm="0">
                                          <p:val>
                                            <p:fltVal val="0"/>
                                          </p:val>
                                        </p:tav>
                                        <p:tav tm="100000">
                                          <p:val>
                                            <p:strVal val="#ppt_h"/>
                                          </p:val>
                                        </p:tav>
                                      </p:tavLst>
                                    </p:anim>
                                    <p:anim calcmode="lin" valueType="num">
                                      <p:cBhvr>
                                        <p:cTn id="17" dur="1000" fill="hold"/>
                                        <p:tgtEl>
                                          <p:spTgt spid="717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17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7178"/>
                                        </p:tgtEl>
                                        <p:attrNameLst>
                                          <p:attrName>style.visibility</p:attrName>
                                        </p:attrNameLst>
                                      </p:cBhvr>
                                      <p:to>
                                        <p:strVal val="visible"/>
                                      </p:to>
                                    </p:set>
                                    <p:animScale>
                                      <p:cBhvr>
                                        <p:cTn id="23" dur="1000" decel="50000" fill="hold">
                                          <p:stCondLst>
                                            <p:cond delay="0"/>
                                          </p:stCondLst>
                                        </p:cTn>
                                        <p:tgtEl>
                                          <p:spTgt spid="717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7178"/>
                                        </p:tgtEl>
                                        <p:attrNameLst>
                                          <p:attrName>ppt_x</p:attrName>
                                          <p:attrName>ppt_y</p:attrName>
                                        </p:attrNameLst>
                                      </p:cBhvr>
                                    </p:animMotion>
                                    <p:animEffect transition="in" filter="fade">
                                      <p:cBhvr>
                                        <p:cTn id="25" dur="1000"/>
                                        <p:tgtEl>
                                          <p:spTgt spid="7178"/>
                                        </p:tgtEl>
                                      </p:cBhvr>
                                    </p:animEffect>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7179"/>
                                        </p:tgtEl>
                                        <p:attrNameLst>
                                          <p:attrName>style.visibility</p:attrName>
                                        </p:attrNameLst>
                                      </p:cBhvr>
                                      <p:to>
                                        <p:strVal val="visible"/>
                                      </p:to>
                                    </p:set>
                                    <p:anim calcmode="lin" valueType="num">
                                      <p:cBhvr>
                                        <p:cTn id="30" dur="1000" fill="hold"/>
                                        <p:tgtEl>
                                          <p:spTgt spid="7179"/>
                                        </p:tgtEl>
                                        <p:attrNameLst>
                                          <p:attrName>ppt_w</p:attrName>
                                        </p:attrNameLst>
                                      </p:cBhvr>
                                      <p:tavLst>
                                        <p:tav tm="0">
                                          <p:val>
                                            <p:fltVal val="0"/>
                                          </p:val>
                                        </p:tav>
                                        <p:tav tm="100000">
                                          <p:val>
                                            <p:strVal val="#ppt_w"/>
                                          </p:val>
                                        </p:tav>
                                      </p:tavLst>
                                    </p:anim>
                                    <p:anim calcmode="lin" valueType="num">
                                      <p:cBhvr>
                                        <p:cTn id="31" dur="1000" fill="hold"/>
                                        <p:tgtEl>
                                          <p:spTgt spid="7179"/>
                                        </p:tgtEl>
                                        <p:attrNameLst>
                                          <p:attrName>ppt_h</p:attrName>
                                        </p:attrNameLst>
                                      </p:cBhvr>
                                      <p:tavLst>
                                        <p:tav tm="0">
                                          <p:val>
                                            <p:fltVal val="0"/>
                                          </p:val>
                                        </p:tav>
                                        <p:tav tm="100000">
                                          <p:val>
                                            <p:strVal val="#ppt_h"/>
                                          </p:val>
                                        </p:tav>
                                      </p:tavLst>
                                    </p:anim>
                                    <p:anim calcmode="lin" valueType="num">
                                      <p:cBhvr>
                                        <p:cTn id="32" dur="1000" fill="hold"/>
                                        <p:tgtEl>
                                          <p:spTgt spid="7179"/>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717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52" presetClass="entr" presetSubtype="0" fill="hold" grpId="0" nodeType="clickEffect">
                                  <p:stCondLst>
                                    <p:cond delay="0"/>
                                  </p:stCondLst>
                                  <p:childTnLst>
                                    <p:set>
                                      <p:cBhvr>
                                        <p:cTn id="37" dur="1" fill="hold">
                                          <p:stCondLst>
                                            <p:cond delay="0"/>
                                          </p:stCondLst>
                                        </p:cTn>
                                        <p:tgtEl>
                                          <p:spTgt spid="7180"/>
                                        </p:tgtEl>
                                        <p:attrNameLst>
                                          <p:attrName>style.visibility</p:attrName>
                                        </p:attrNameLst>
                                      </p:cBhvr>
                                      <p:to>
                                        <p:strVal val="visible"/>
                                      </p:to>
                                    </p:set>
                                    <p:animScale>
                                      <p:cBhvr>
                                        <p:cTn id="38" dur="1000" decel="50000" fill="hold">
                                          <p:stCondLst>
                                            <p:cond delay="0"/>
                                          </p:stCondLst>
                                        </p:cTn>
                                        <p:tgtEl>
                                          <p:spTgt spid="718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7180"/>
                                        </p:tgtEl>
                                        <p:attrNameLst>
                                          <p:attrName>ppt_x</p:attrName>
                                          <p:attrName>ppt_y</p:attrName>
                                        </p:attrNameLst>
                                      </p:cBhvr>
                                    </p:animMotion>
                                    <p:animEffect transition="in" filter="fade">
                                      <p:cBhvr>
                                        <p:cTn id="40" dur="1000"/>
                                        <p:tgtEl>
                                          <p:spTgt spid="7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p:bldP spid="7177" grpId="0"/>
      <p:bldP spid="7178" grpId="0"/>
      <p:bldP spid="7179" grpId="0"/>
      <p:bldP spid="718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p:cNvSpPr>
            <a:spLocks noChangeArrowheads="1"/>
          </p:cNvSpPr>
          <p:nvPr/>
        </p:nvSpPr>
        <p:spPr bwMode="auto">
          <a:xfrm>
            <a:off x="177800" y="333375"/>
            <a:ext cx="8966200" cy="1190625"/>
          </a:xfrm>
          <a:prstGeom prst="rect">
            <a:avLst/>
          </a:prstGeom>
          <a:noFill/>
          <a:ln w="9525">
            <a:noFill/>
            <a:miter lim="800000"/>
            <a:headEnd/>
            <a:tailEnd/>
          </a:ln>
        </p:spPr>
        <p:txBody>
          <a:bodyPr wrap="none" anchor="ctr">
            <a:spAutoFit/>
          </a:bodyPr>
          <a:lstStyle/>
          <a:p>
            <a:pPr algn="ctr"/>
            <a:r>
              <a:rPr lang="tr-TR" sz="3600" b="1">
                <a:solidFill>
                  <a:srgbClr val="0000FF"/>
                </a:solidFill>
                <a:latin typeface="Comic Sans MS" pitchFamily="66" charset="0"/>
              </a:rPr>
              <a:t>TEST ÇÖZERKEN DİKKAT EDİLECEK </a:t>
            </a:r>
          </a:p>
          <a:p>
            <a:pPr algn="ctr"/>
            <a:r>
              <a:rPr lang="tr-TR" sz="3600" b="1">
                <a:solidFill>
                  <a:srgbClr val="0000FF"/>
                </a:solidFill>
                <a:latin typeface="Comic Sans MS" pitchFamily="66" charset="0"/>
              </a:rPr>
              <a:t>HUSUSLAR</a:t>
            </a:r>
          </a:p>
        </p:txBody>
      </p:sp>
      <p:sp>
        <p:nvSpPr>
          <p:cNvPr id="148484" name="Rectangle 4"/>
          <p:cNvSpPr>
            <a:spLocks noChangeArrowheads="1"/>
          </p:cNvSpPr>
          <p:nvPr/>
        </p:nvSpPr>
        <p:spPr bwMode="auto">
          <a:xfrm>
            <a:off x="500034" y="1628774"/>
            <a:ext cx="8001056" cy="1569660"/>
          </a:xfrm>
          <a:prstGeom prst="rect">
            <a:avLst/>
          </a:prstGeom>
          <a:noFill/>
          <a:ln w="9525">
            <a:noFill/>
            <a:miter lim="800000"/>
            <a:headEnd/>
            <a:tailEnd/>
          </a:ln>
        </p:spPr>
        <p:txBody>
          <a:bodyPr wrap="square" anchor="ctr">
            <a:spAutoFit/>
          </a:bodyPr>
          <a:lstStyle/>
          <a:p>
            <a:pPr algn="just"/>
            <a:r>
              <a:rPr lang="tr-TR" sz="2400" b="1" dirty="0" smtClean="0">
                <a:latin typeface="Comic Sans MS" pitchFamily="66" charset="0"/>
              </a:rPr>
              <a:t>Öncelikle </a:t>
            </a:r>
            <a:r>
              <a:rPr lang="tr-TR" sz="2400" b="1" dirty="0">
                <a:latin typeface="Comic Sans MS" pitchFamily="66" charset="0"/>
              </a:rPr>
              <a:t>sorunun okunup anlaşılması daha sonra cevabın düşünülmesi gerekir. Kesinlikle soruyu okurken cevabı düşünmeyin. Her iki durumun bir birinden ayrılması gerekmektedir.</a:t>
            </a:r>
          </a:p>
        </p:txBody>
      </p:sp>
      <p:sp>
        <p:nvSpPr>
          <p:cNvPr id="148485" name="Rectangle 5"/>
          <p:cNvSpPr>
            <a:spLocks noChangeArrowheads="1"/>
          </p:cNvSpPr>
          <p:nvPr/>
        </p:nvSpPr>
        <p:spPr bwMode="auto">
          <a:xfrm>
            <a:off x="571472" y="3714752"/>
            <a:ext cx="8215370" cy="854075"/>
          </a:xfrm>
          <a:prstGeom prst="rect">
            <a:avLst/>
          </a:prstGeom>
          <a:noFill/>
          <a:ln w="9525">
            <a:noFill/>
            <a:miter lim="800000"/>
            <a:headEnd/>
            <a:tailEnd/>
          </a:ln>
        </p:spPr>
        <p:txBody>
          <a:bodyPr wrap="square" anchor="ctr">
            <a:spAutoFit/>
          </a:bodyPr>
          <a:lstStyle/>
          <a:p>
            <a:pPr algn="just"/>
            <a:r>
              <a:rPr lang="tr-TR" sz="2500" b="1" dirty="0">
                <a:latin typeface="Comic Sans MS" pitchFamily="66" charset="0"/>
              </a:rPr>
              <a:t>Yeni konularla ilgili test çözerken kolaydan zora doğru bir yol izlenmelidir.</a:t>
            </a:r>
            <a:endParaRPr lang="tr-TR" sz="2500" b="1" dirty="0">
              <a:solidFill>
                <a:srgbClr val="FF0000"/>
              </a:solidFill>
              <a:latin typeface="Comic Sans MS" pitchFamily="66" charset="0"/>
            </a:endParaRPr>
          </a:p>
        </p:txBody>
      </p:sp>
      <p:sp>
        <p:nvSpPr>
          <p:cNvPr id="148486" name="Rectangle 6"/>
          <p:cNvSpPr>
            <a:spLocks noChangeArrowheads="1"/>
          </p:cNvSpPr>
          <p:nvPr/>
        </p:nvSpPr>
        <p:spPr bwMode="auto">
          <a:xfrm>
            <a:off x="642910" y="5214950"/>
            <a:ext cx="8501090" cy="473075"/>
          </a:xfrm>
          <a:prstGeom prst="rect">
            <a:avLst/>
          </a:prstGeom>
          <a:noFill/>
          <a:ln w="9525">
            <a:noFill/>
            <a:miter lim="800000"/>
            <a:headEnd/>
            <a:tailEnd/>
          </a:ln>
        </p:spPr>
        <p:txBody>
          <a:bodyPr wrap="square" anchor="ctr">
            <a:spAutoFit/>
          </a:bodyPr>
          <a:lstStyle/>
          <a:p>
            <a:pPr algn="just"/>
            <a:r>
              <a:rPr lang="tr-TR" sz="2500" b="1" dirty="0">
                <a:latin typeface="Comic Sans MS" pitchFamily="66" charset="0"/>
              </a:rPr>
              <a:t>ÖNYARGILI OLMAYIN</a:t>
            </a:r>
            <a:endParaRPr lang="tr-TR" sz="2500" b="1" dirty="0">
              <a:solidFill>
                <a:srgbClr val="FF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48483"/>
                                        </p:tgtEl>
                                        <p:attrNameLst>
                                          <p:attrName>style.visibility</p:attrName>
                                        </p:attrNameLst>
                                      </p:cBhvr>
                                      <p:to>
                                        <p:strVal val="visible"/>
                                      </p:to>
                                    </p:set>
                                    <p:animEffect transition="in" filter="fade">
                                      <p:cBhvr>
                                        <p:cTn id="7" dur="2000"/>
                                        <p:tgtEl>
                                          <p:spTgt spid="148483"/>
                                        </p:tgtEl>
                                      </p:cBhvr>
                                    </p:animEffect>
                                    <p:anim calcmode="lin" valueType="num">
                                      <p:cBhvr>
                                        <p:cTn id="8" dur="2000" fill="hold"/>
                                        <p:tgtEl>
                                          <p:spTgt spid="148483"/>
                                        </p:tgtEl>
                                        <p:attrNameLst>
                                          <p:attrName>style.rotation</p:attrName>
                                        </p:attrNameLst>
                                      </p:cBhvr>
                                      <p:tavLst>
                                        <p:tav tm="0">
                                          <p:val>
                                            <p:fltVal val="720"/>
                                          </p:val>
                                        </p:tav>
                                        <p:tav tm="100000">
                                          <p:val>
                                            <p:fltVal val="0"/>
                                          </p:val>
                                        </p:tav>
                                      </p:tavLst>
                                    </p:anim>
                                    <p:anim calcmode="lin" valueType="num">
                                      <p:cBhvr>
                                        <p:cTn id="9" dur="2000" fill="hold"/>
                                        <p:tgtEl>
                                          <p:spTgt spid="148483"/>
                                        </p:tgtEl>
                                        <p:attrNameLst>
                                          <p:attrName>ppt_h</p:attrName>
                                        </p:attrNameLst>
                                      </p:cBhvr>
                                      <p:tavLst>
                                        <p:tav tm="0">
                                          <p:val>
                                            <p:fltVal val="0"/>
                                          </p:val>
                                        </p:tav>
                                        <p:tav tm="100000">
                                          <p:val>
                                            <p:strVal val="#ppt_h"/>
                                          </p:val>
                                        </p:tav>
                                      </p:tavLst>
                                    </p:anim>
                                    <p:anim calcmode="lin" valueType="num">
                                      <p:cBhvr>
                                        <p:cTn id="10" dur="2000" fill="hold"/>
                                        <p:tgtEl>
                                          <p:spTgt spid="14848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48484"/>
                                        </p:tgtEl>
                                        <p:attrNameLst>
                                          <p:attrName>style.visibility</p:attrName>
                                        </p:attrNameLst>
                                      </p:cBhvr>
                                      <p:to>
                                        <p:strVal val="visible"/>
                                      </p:to>
                                    </p:set>
                                    <p:anim calcmode="lin" valueType="num">
                                      <p:cBhvr>
                                        <p:cTn id="15" dur="1000" fill="hold"/>
                                        <p:tgtEl>
                                          <p:spTgt spid="148484"/>
                                        </p:tgtEl>
                                        <p:attrNameLst>
                                          <p:attrName>ppt_w</p:attrName>
                                        </p:attrNameLst>
                                      </p:cBhvr>
                                      <p:tavLst>
                                        <p:tav tm="0">
                                          <p:val>
                                            <p:fltVal val="0"/>
                                          </p:val>
                                        </p:tav>
                                        <p:tav tm="100000">
                                          <p:val>
                                            <p:strVal val="#ppt_w"/>
                                          </p:val>
                                        </p:tav>
                                      </p:tavLst>
                                    </p:anim>
                                    <p:anim calcmode="lin" valueType="num">
                                      <p:cBhvr>
                                        <p:cTn id="16" dur="1000" fill="hold"/>
                                        <p:tgtEl>
                                          <p:spTgt spid="148484"/>
                                        </p:tgtEl>
                                        <p:attrNameLst>
                                          <p:attrName>ppt_h</p:attrName>
                                        </p:attrNameLst>
                                      </p:cBhvr>
                                      <p:tavLst>
                                        <p:tav tm="0">
                                          <p:val>
                                            <p:fltVal val="0"/>
                                          </p:val>
                                        </p:tav>
                                        <p:tav tm="100000">
                                          <p:val>
                                            <p:strVal val="#ppt_h"/>
                                          </p:val>
                                        </p:tav>
                                      </p:tavLst>
                                    </p:anim>
                                    <p:anim calcmode="lin" valueType="num">
                                      <p:cBhvr>
                                        <p:cTn id="17" dur="1000" fill="hold"/>
                                        <p:tgtEl>
                                          <p:spTgt spid="14848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4848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148485"/>
                                        </p:tgtEl>
                                        <p:attrNameLst>
                                          <p:attrName>style.visibility</p:attrName>
                                        </p:attrNameLst>
                                      </p:cBhvr>
                                      <p:to>
                                        <p:strVal val="visible"/>
                                      </p:to>
                                    </p:set>
                                    <p:animScale>
                                      <p:cBhvr>
                                        <p:cTn id="23" dur="1000" decel="50000" fill="hold">
                                          <p:stCondLst>
                                            <p:cond delay="0"/>
                                          </p:stCondLst>
                                        </p:cTn>
                                        <p:tgtEl>
                                          <p:spTgt spid="14848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48485"/>
                                        </p:tgtEl>
                                        <p:attrNameLst>
                                          <p:attrName>ppt_x</p:attrName>
                                          <p:attrName>ppt_y</p:attrName>
                                        </p:attrNameLst>
                                      </p:cBhvr>
                                    </p:animMotion>
                                    <p:animEffect transition="in" filter="fade">
                                      <p:cBhvr>
                                        <p:cTn id="25" dur="1000"/>
                                        <p:tgtEl>
                                          <p:spTgt spid="148485"/>
                                        </p:tgtEl>
                                      </p:cBhvr>
                                    </p:animEffect>
                                  </p:childTnLst>
                                </p:cTn>
                              </p:par>
                            </p:childTnLst>
                          </p:cTn>
                        </p:par>
                      </p:childTnLst>
                    </p:cTn>
                  </p:par>
                  <p:par>
                    <p:cTn id="26" fill="hold">
                      <p:stCondLst>
                        <p:cond delay="indefinite"/>
                      </p:stCondLst>
                      <p:childTnLst>
                        <p:par>
                          <p:cTn id="27" fill="hold">
                            <p:stCondLst>
                              <p:cond delay="0"/>
                            </p:stCondLst>
                            <p:childTnLst>
                              <p:par>
                                <p:cTn id="28" presetID="52" presetClass="entr" presetSubtype="0" fill="hold" grpId="0" nodeType="clickEffect">
                                  <p:stCondLst>
                                    <p:cond delay="0"/>
                                  </p:stCondLst>
                                  <p:childTnLst>
                                    <p:set>
                                      <p:cBhvr>
                                        <p:cTn id="29" dur="1" fill="hold">
                                          <p:stCondLst>
                                            <p:cond delay="0"/>
                                          </p:stCondLst>
                                        </p:cTn>
                                        <p:tgtEl>
                                          <p:spTgt spid="148486"/>
                                        </p:tgtEl>
                                        <p:attrNameLst>
                                          <p:attrName>style.visibility</p:attrName>
                                        </p:attrNameLst>
                                      </p:cBhvr>
                                      <p:to>
                                        <p:strVal val="visible"/>
                                      </p:to>
                                    </p:set>
                                    <p:animScale>
                                      <p:cBhvr>
                                        <p:cTn id="30" dur="1000" decel="50000" fill="hold">
                                          <p:stCondLst>
                                            <p:cond delay="0"/>
                                          </p:stCondLst>
                                        </p:cTn>
                                        <p:tgtEl>
                                          <p:spTgt spid="14848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148486"/>
                                        </p:tgtEl>
                                        <p:attrNameLst>
                                          <p:attrName>ppt_x</p:attrName>
                                          <p:attrName>ppt_y</p:attrName>
                                        </p:attrNameLst>
                                      </p:cBhvr>
                                    </p:animMotion>
                                    <p:animEffect transition="in" filter="fade">
                                      <p:cBhvr>
                                        <p:cTn id="32" dur="1000"/>
                                        <p:tgtEl>
                                          <p:spTgt spid="148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p:bldP spid="148484" grpId="0"/>
      <p:bldP spid="148485" grpId="0"/>
      <p:bldP spid="14848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sz="quarter" idx="1"/>
          </p:nvPr>
        </p:nvSpPr>
        <p:spPr>
          <a:xfrm>
            <a:off x="539750" y="692150"/>
            <a:ext cx="8229600" cy="5113338"/>
          </a:xfrm>
        </p:spPr>
        <p:txBody>
          <a:bodyPr/>
          <a:lstStyle/>
          <a:p>
            <a:pPr eaLnBrk="1" hangingPunct="1">
              <a:buFont typeface="Wingdings" pitchFamily="2" charset="2"/>
              <a:buNone/>
            </a:pPr>
            <a:endParaRPr lang="tr-TR" dirty="0" smtClean="0"/>
          </a:p>
          <a:p>
            <a:pPr eaLnBrk="1" hangingPunct="1"/>
            <a:endParaRPr lang="tr-TR" sz="2800" dirty="0" smtClean="0"/>
          </a:p>
          <a:p>
            <a:pPr eaLnBrk="1" hangingPunct="1"/>
            <a:r>
              <a:rPr lang="tr-TR" sz="2800" dirty="0" smtClean="0"/>
              <a:t>Çok soru çözmeliyiz. Bir günde çözeceğimiz soru sayısını belirleyip her on beş günde  bir bu soru sayısını arttırmalıyız. 25 soruyla başladığımızı düşünecek olursak, her 15 günde de 15 soru attırdığımız zaman  sekiz  ayda yaklaşık olarak 30 000 000 tane soru çözmüş oluruz. </a:t>
            </a:r>
          </a:p>
          <a:p>
            <a:pPr eaLnBrk="1" hangingPunct="1"/>
            <a:endParaRPr lang="tr-TR"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sz="quarter" idx="1"/>
          </p:nvPr>
        </p:nvSpPr>
        <p:spPr>
          <a:xfrm>
            <a:off x="539750" y="620713"/>
            <a:ext cx="8229600" cy="5184775"/>
          </a:xfrm>
        </p:spPr>
        <p:txBody>
          <a:bodyPr/>
          <a:lstStyle/>
          <a:p>
            <a:pPr eaLnBrk="1" hangingPunct="1"/>
            <a:endParaRPr lang="tr-TR" dirty="0" smtClean="0"/>
          </a:p>
          <a:p>
            <a:pPr eaLnBrk="1" hangingPunct="1"/>
            <a:endParaRPr lang="tr-TR" sz="2800" dirty="0" smtClean="0"/>
          </a:p>
          <a:p>
            <a:pPr eaLnBrk="1" hangingPunct="1"/>
            <a:r>
              <a:rPr lang="tr-TR" sz="2800" dirty="0" smtClean="0"/>
              <a:t>YGS-LYS Sınavına kadar  son yıllarda çıkmış olan soruların çözülmesinde yarar vardır.</a:t>
            </a:r>
          </a:p>
          <a:p>
            <a:pPr eaLnBrk="1" hangingPunct="1"/>
            <a:r>
              <a:rPr lang="tr-TR" sz="2800" dirty="0" smtClean="0"/>
              <a:t>Soru çözerken tıpkı sınavdaymış gibi kendinize süre verin.</a:t>
            </a:r>
          </a:p>
          <a:p>
            <a:pPr eaLnBrk="1" hangingPunct="1"/>
            <a:r>
              <a:rPr lang="tr-TR" sz="2800" dirty="0" smtClean="0"/>
              <a:t>Sınav esnasında dikkatiniz çok dağılmışsa elinizi şakaklarınıza koyup kısa bir süre alnınıza masaj yapın.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body" idx="4294967295"/>
          </p:nvPr>
        </p:nvSpPr>
        <p:spPr>
          <a:xfrm>
            <a:off x="357158" y="928670"/>
            <a:ext cx="8358187" cy="4201150"/>
          </a:xfrm>
          <a:noFill/>
        </p:spPr>
        <p:txBody>
          <a:bodyPr wrap="square">
            <a:spAutoFit/>
          </a:bodyPr>
          <a:lstStyle/>
          <a:p>
            <a:pPr eaLnBrk="1" hangingPunct="1">
              <a:buFont typeface="Wingdings" pitchFamily="2" charset="2"/>
              <a:buChar char="Ø"/>
            </a:pPr>
            <a:r>
              <a:rPr lang="tr-TR" sz="2800" dirty="0" smtClean="0">
                <a:latin typeface="Times New Roman" pitchFamily="18" charset="0"/>
              </a:rPr>
              <a:t>Bütün şıkları okumadan cevabı işaretlemeyiniz. Daha doğru bir cevap diğer şıklarda olabilir.</a:t>
            </a:r>
          </a:p>
          <a:p>
            <a:pPr eaLnBrk="1" hangingPunct="1">
              <a:buFont typeface="Wingdings" pitchFamily="2" charset="2"/>
              <a:buChar char="Ø"/>
            </a:pPr>
            <a:r>
              <a:rPr lang="tr-TR" sz="2800" dirty="0" smtClean="0">
                <a:latin typeface="Times New Roman" pitchFamily="18" charset="0"/>
              </a:rPr>
              <a:t>Yorulduğunuzu hissettiğiniz anlarda kısa molalar veriniz. Mümkünse bu molaları bölümler arasında kullanınız.</a:t>
            </a:r>
          </a:p>
          <a:p>
            <a:pPr eaLnBrk="1" hangingPunct="1">
              <a:buFont typeface="Wingdings" pitchFamily="2" charset="2"/>
              <a:buChar char="Ø"/>
            </a:pPr>
            <a:r>
              <a:rPr lang="tr-TR" sz="2800" dirty="0" smtClean="0">
                <a:latin typeface="Times New Roman" pitchFamily="18" charset="0"/>
              </a:rPr>
              <a:t>Hızınızı belirli aralıklarla kontrol ediniz.</a:t>
            </a:r>
          </a:p>
          <a:p>
            <a:pPr eaLnBrk="1" hangingPunct="1">
              <a:buFont typeface="Wingdings" pitchFamily="2" charset="2"/>
              <a:buChar char="Ø"/>
            </a:pPr>
            <a:r>
              <a:rPr lang="tr-TR" sz="2800" dirty="0" smtClean="0">
                <a:latin typeface="Times New Roman" pitchFamily="18" charset="0"/>
              </a:rPr>
              <a:t>Çözdüğünüz her testte kaydırma, kodlama veya yanlış cevabı işaretleme gibi klasik hatalar yapmamaya özen gösteriniz.</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147458">
                                            <p:txEl>
                                              <p:pRg st="0" end="0"/>
                                            </p:txEl>
                                          </p:spTgt>
                                        </p:tgtEl>
                                        <p:attrNameLst>
                                          <p:attrName>style.visibility</p:attrName>
                                        </p:attrNameLst>
                                      </p:cBhvr>
                                      <p:to>
                                        <p:strVal val="visible"/>
                                      </p:to>
                                    </p:set>
                                    <p:animEffect transition="in" filter="fade">
                                      <p:cBhvr>
                                        <p:cTn id="7" dur="500"/>
                                        <p:tgtEl>
                                          <p:spTgt spid="147458">
                                            <p:txEl>
                                              <p:pRg st="0" end="0"/>
                                            </p:txEl>
                                          </p:spTgt>
                                        </p:tgtEl>
                                      </p:cBhvr>
                                    </p:animEffect>
                                    <p:anim calcmode="lin" valueType="num">
                                      <p:cBhvr>
                                        <p:cTn id="8" dur="500" fill="hold"/>
                                        <p:tgtEl>
                                          <p:spTgt spid="147458">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47458">
                                            <p:txEl>
                                              <p:pRg st="0" end="0"/>
                                            </p:txEl>
                                          </p:spTgt>
                                        </p:tgtEl>
                                        <p:attrNameLst>
                                          <p:attrName>ppt_y</p:attrName>
                                        </p:attrNameLst>
                                      </p:cBhvr>
                                      <p:tavLst>
                                        <p:tav tm="0">
                                          <p:val>
                                            <p:strVal val="#ppt_y"/>
                                          </p:val>
                                        </p:tav>
                                        <p:tav tm="100000">
                                          <p:val>
                                            <p:strVal val="#ppt_y"/>
                                          </p:val>
                                        </p:tav>
                                      </p:tavLst>
                                    </p:anim>
                                  </p:childTnLst>
                                </p:cTn>
                              </p:par>
                            </p:childTnLst>
                          </p:cTn>
                        </p:par>
                        <p:par>
                          <p:cTn id="10" fill="hold">
                            <p:stCondLst>
                              <p:cond delay="450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147458">
                                            <p:txEl>
                                              <p:pRg st="1" end="1"/>
                                            </p:txEl>
                                          </p:spTgt>
                                        </p:tgtEl>
                                        <p:attrNameLst>
                                          <p:attrName>style.visibility</p:attrName>
                                        </p:attrNameLst>
                                      </p:cBhvr>
                                      <p:to>
                                        <p:strVal val="visible"/>
                                      </p:to>
                                    </p:set>
                                    <p:animEffect transition="in" filter="fade">
                                      <p:cBhvr>
                                        <p:cTn id="13" dur="500"/>
                                        <p:tgtEl>
                                          <p:spTgt spid="147458">
                                            <p:txEl>
                                              <p:pRg st="1" end="1"/>
                                            </p:txEl>
                                          </p:spTgt>
                                        </p:tgtEl>
                                      </p:cBhvr>
                                    </p:animEffect>
                                    <p:anim calcmode="lin" valueType="num">
                                      <p:cBhvr>
                                        <p:cTn id="14" dur="500" fill="hold"/>
                                        <p:tgtEl>
                                          <p:spTgt spid="147458">
                                            <p:txEl>
                                              <p:pRg st="1" end="1"/>
                                            </p:txEl>
                                          </p:spTgt>
                                        </p:tgtEl>
                                        <p:attrNameLst>
                                          <p:attrName>ppt_x</p:attrName>
                                        </p:attrNameLst>
                                      </p:cBhvr>
                                      <p:tavLst>
                                        <p:tav tm="0">
                                          <p:val>
                                            <p:strVal val="#ppt_x-.1"/>
                                          </p:val>
                                        </p:tav>
                                        <p:tav tm="100000">
                                          <p:val>
                                            <p:strVal val="#ppt_x"/>
                                          </p:val>
                                        </p:tav>
                                      </p:tavLst>
                                    </p:anim>
                                    <p:anim calcmode="lin" valueType="num">
                                      <p:cBhvr>
                                        <p:cTn id="15" dur="500" fill="hold"/>
                                        <p:tgtEl>
                                          <p:spTgt spid="147458">
                                            <p:txEl>
                                              <p:pRg st="1" end="1"/>
                                            </p:txEl>
                                          </p:spTgt>
                                        </p:tgtEl>
                                        <p:attrNameLst>
                                          <p:attrName>ppt_y</p:attrName>
                                        </p:attrNameLst>
                                      </p:cBhvr>
                                      <p:tavLst>
                                        <p:tav tm="0">
                                          <p:val>
                                            <p:strVal val="#ppt_y"/>
                                          </p:val>
                                        </p:tav>
                                        <p:tav tm="100000">
                                          <p:val>
                                            <p:strVal val="#ppt_y"/>
                                          </p:val>
                                        </p:tav>
                                      </p:tavLst>
                                    </p:anim>
                                  </p:childTnLst>
                                </p:cTn>
                              </p:par>
                            </p:childTnLst>
                          </p:cTn>
                        </p:par>
                        <p:par>
                          <p:cTn id="16" fill="hold">
                            <p:stCondLst>
                              <p:cond delay="9800"/>
                            </p:stCondLst>
                            <p:childTnLst>
                              <p:par>
                                <p:cTn id="17" presetID="40" presetClass="entr" presetSubtype="0" fill="hold" grpId="0" nodeType="afterEffect">
                                  <p:stCondLst>
                                    <p:cond delay="0"/>
                                  </p:stCondLst>
                                  <p:iterate type="lt">
                                    <p:tmPct val="10000"/>
                                  </p:iterate>
                                  <p:childTnLst>
                                    <p:set>
                                      <p:cBhvr>
                                        <p:cTn id="18" dur="1" fill="hold">
                                          <p:stCondLst>
                                            <p:cond delay="0"/>
                                          </p:stCondLst>
                                        </p:cTn>
                                        <p:tgtEl>
                                          <p:spTgt spid="147458">
                                            <p:txEl>
                                              <p:pRg st="2" end="2"/>
                                            </p:txEl>
                                          </p:spTgt>
                                        </p:tgtEl>
                                        <p:attrNameLst>
                                          <p:attrName>style.visibility</p:attrName>
                                        </p:attrNameLst>
                                      </p:cBhvr>
                                      <p:to>
                                        <p:strVal val="visible"/>
                                      </p:to>
                                    </p:set>
                                    <p:animEffect transition="in" filter="fade">
                                      <p:cBhvr>
                                        <p:cTn id="19" dur="500"/>
                                        <p:tgtEl>
                                          <p:spTgt spid="147458">
                                            <p:txEl>
                                              <p:pRg st="2" end="2"/>
                                            </p:txEl>
                                          </p:spTgt>
                                        </p:tgtEl>
                                      </p:cBhvr>
                                    </p:animEffect>
                                    <p:anim calcmode="lin" valueType="num">
                                      <p:cBhvr>
                                        <p:cTn id="20" dur="500" fill="hold"/>
                                        <p:tgtEl>
                                          <p:spTgt spid="147458">
                                            <p:txEl>
                                              <p:pRg st="2" end="2"/>
                                            </p:txEl>
                                          </p:spTgt>
                                        </p:tgtEl>
                                        <p:attrNameLst>
                                          <p:attrName>ppt_x</p:attrName>
                                        </p:attrNameLst>
                                      </p:cBhvr>
                                      <p:tavLst>
                                        <p:tav tm="0">
                                          <p:val>
                                            <p:strVal val="#ppt_x-.1"/>
                                          </p:val>
                                        </p:tav>
                                        <p:tav tm="100000">
                                          <p:val>
                                            <p:strVal val="#ppt_x"/>
                                          </p:val>
                                        </p:tav>
                                      </p:tavLst>
                                    </p:anim>
                                    <p:anim calcmode="lin" valueType="num">
                                      <p:cBhvr>
                                        <p:cTn id="21" dur="500" fill="hold"/>
                                        <p:tgtEl>
                                          <p:spTgt spid="147458">
                                            <p:txEl>
                                              <p:pRg st="2" end="2"/>
                                            </p:txEl>
                                          </p:spTgt>
                                        </p:tgtEl>
                                        <p:attrNameLst>
                                          <p:attrName>ppt_y</p:attrName>
                                        </p:attrNameLst>
                                      </p:cBhvr>
                                      <p:tavLst>
                                        <p:tav tm="0">
                                          <p:val>
                                            <p:strVal val="#ppt_y"/>
                                          </p:val>
                                        </p:tav>
                                        <p:tav tm="100000">
                                          <p:val>
                                            <p:strVal val="#ppt_y"/>
                                          </p:val>
                                        </p:tav>
                                      </p:tavLst>
                                    </p:anim>
                                  </p:childTnLst>
                                </p:cTn>
                              </p:par>
                            </p:childTnLst>
                          </p:cTn>
                        </p:par>
                        <p:par>
                          <p:cTn id="22" fill="hold">
                            <p:stCondLst>
                              <p:cond delay="12250"/>
                            </p:stCondLst>
                            <p:childTnLst>
                              <p:par>
                                <p:cTn id="23" presetID="40" presetClass="entr" presetSubtype="0" fill="hold" grpId="0" nodeType="afterEffect">
                                  <p:stCondLst>
                                    <p:cond delay="0"/>
                                  </p:stCondLst>
                                  <p:iterate type="lt">
                                    <p:tmPct val="10000"/>
                                  </p:iterate>
                                  <p:childTnLst>
                                    <p:set>
                                      <p:cBhvr>
                                        <p:cTn id="24" dur="1" fill="hold">
                                          <p:stCondLst>
                                            <p:cond delay="0"/>
                                          </p:stCondLst>
                                        </p:cTn>
                                        <p:tgtEl>
                                          <p:spTgt spid="147458">
                                            <p:txEl>
                                              <p:pRg st="3" end="3"/>
                                            </p:txEl>
                                          </p:spTgt>
                                        </p:tgtEl>
                                        <p:attrNameLst>
                                          <p:attrName>style.visibility</p:attrName>
                                        </p:attrNameLst>
                                      </p:cBhvr>
                                      <p:to>
                                        <p:strVal val="visible"/>
                                      </p:to>
                                    </p:set>
                                    <p:animEffect transition="in" filter="fade">
                                      <p:cBhvr>
                                        <p:cTn id="25" dur="500"/>
                                        <p:tgtEl>
                                          <p:spTgt spid="147458">
                                            <p:txEl>
                                              <p:pRg st="3" end="3"/>
                                            </p:txEl>
                                          </p:spTgt>
                                        </p:tgtEl>
                                      </p:cBhvr>
                                    </p:animEffect>
                                    <p:anim calcmode="lin" valueType="num">
                                      <p:cBhvr>
                                        <p:cTn id="26" dur="500" fill="hold"/>
                                        <p:tgtEl>
                                          <p:spTgt spid="147458">
                                            <p:txEl>
                                              <p:pRg st="3" end="3"/>
                                            </p:txEl>
                                          </p:spTgt>
                                        </p:tgtEl>
                                        <p:attrNameLst>
                                          <p:attrName>ppt_x</p:attrName>
                                        </p:attrNameLst>
                                      </p:cBhvr>
                                      <p:tavLst>
                                        <p:tav tm="0">
                                          <p:val>
                                            <p:strVal val="#ppt_x-.1"/>
                                          </p:val>
                                        </p:tav>
                                        <p:tav tm="100000">
                                          <p:val>
                                            <p:strVal val="#ppt_x"/>
                                          </p:val>
                                        </p:tav>
                                      </p:tavLst>
                                    </p:anim>
                                    <p:anim calcmode="lin" valueType="num">
                                      <p:cBhvr>
                                        <p:cTn id="27" dur="500" fill="hold"/>
                                        <p:tgtEl>
                                          <p:spTgt spid="14745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body" idx="4294967295"/>
          </p:nvPr>
        </p:nvSpPr>
        <p:spPr>
          <a:xfrm>
            <a:off x="285750" y="115888"/>
            <a:ext cx="8501092" cy="6432530"/>
          </a:xfrm>
          <a:noFill/>
        </p:spPr>
        <p:txBody>
          <a:bodyPr wrap="square">
            <a:spAutoFit/>
          </a:bodyPr>
          <a:lstStyle/>
          <a:p>
            <a:pPr eaLnBrk="1" hangingPunct="1">
              <a:buFont typeface="Wingdings" pitchFamily="2" charset="2"/>
              <a:buChar char="Ø"/>
            </a:pPr>
            <a:r>
              <a:rPr lang="tr-TR" sz="2800" dirty="0" smtClean="0">
                <a:latin typeface="Times New Roman" pitchFamily="18" charset="0"/>
              </a:rPr>
              <a:t>Karşılaştığınız zor sorularla inatlaşıp zaman kaybetmeyiniz. Çünkü zor soruyu yapan değil, çok soruyu yapan sınavı kazanır.</a:t>
            </a:r>
          </a:p>
          <a:p>
            <a:pPr eaLnBrk="1" hangingPunct="1">
              <a:buFont typeface="Wingdings" pitchFamily="2" charset="2"/>
              <a:buChar char="Ø"/>
            </a:pPr>
            <a:r>
              <a:rPr lang="tr-TR" sz="2800" dirty="0" smtClean="0">
                <a:latin typeface="Times New Roman" pitchFamily="18" charset="0"/>
              </a:rPr>
              <a:t>Sınavlarda çevrenizdeki kişilerin, hangi testi çözdüğü, kaç soru cevapladığı sizi ilgilendirmemelidir.</a:t>
            </a:r>
          </a:p>
          <a:p>
            <a:pPr eaLnBrk="1" hangingPunct="1">
              <a:buFont typeface="Wingdings" pitchFamily="2" charset="2"/>
              <a:buChar char="Ø"/>
            </a:pPr>
            <a:r>
              <a:rPr lang="tr-TR" sz="2800" dirty="0" smtClean="0">
                <a:latin typeface="Times New Roman" pitchFamily="18" charset="0"/>
              </a:rPr>
              <a:t>Test hızınızı konu tekrarıyla değil, soru çözerek arttırabilirsiniz.</a:t>
            </a:r>
          </a:p>
          <a:p>
            <a:pPr eaLnBrk="1" hangingPunct="1">
              <a:buFont typeface="Wingdings" pitchFamily="2" charset="2"/>
              <a:buChar char="Ø"/>
            </a:pPr>
            <a:r>
              <a:rPr lang="tr-TR" sz="2800" dirty="0" smtClean="0">
                <a:latin typeface="Times New Roman" pitchFamily="18" charset="0"/>
              </a:rPr>
              <a:t>Hazırlık döneminde bir konu ile ilgili fazla ve farklı sayıda soru çözmeye gayret ediniz.</a:t>
            </a:r>
          </a:p>
          <a:p>
            <a:pPr eaLnBrk="1" hangingPunct="1">
              <a:buFont typeface="Wingdings" pitchFamily="2" charset="2"/>
              <a:buChar char="Ø"/>
            </a:pPr>
            <a:r>
              <a:rPr lang="tr-TR" sz="2800" dirty="0" smtClean="0">
                <a:latin typeface="Times New Roman" pitchFamily="18" charset="0"/>
              </a:rPr>
              <a:t>Soru çözümünden sonra yanlış yaptığınız, boş bıraktığınız soruları inceleyerek hatanın bilgi eksikliğinden mi, yanlış bilgiden mi yoksa dikkatsizlikten mi kaynaklandığını tespit ederek çalışmalarınıza yön veriniz.</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214018">
                                            <p:txEl>
                                              <p:pRg st="0" end="0"/>
                                            </p:txEl>
                                          </p:spTgt>
                                        </p:tgtEl>
                                        <p:attrNameLst>
                                          <p:attrName>style.visibility</p:attrName>
                                        </p:attrNameLst>
                                      </p:cBhvr>
                                      <p:to>
                                        <p:strVal val="visible"/>
                                      </p:to>
                                    </p:set>
                                    <p:animEffect transition="in" filter="fade">
                                      <p:cBhvr>
                                        <p:cTn id="7" dur="500"/>
                                        <p:tgtEl>
                                          <p:spTgt spid="214018">
                                            <p:txEl>
                                              <p:pRg st="0" end="0"/>
                                            </p:txEl>
                                          </p:spTgt>
                                        </p:tgtEl>
                                      </p:cBhvr>
                                    </p:animEffect>
                                    <p:anim calcmode="lin" valueType="num">
                                      <p:cBhvr>
                                        <p:cTn id="8" dur="500" fill="hold"/>
                                        <p:tgtEl>
                                          <p:spTgt spid="214018">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14018">
                                            <p:txEl>
                                              <p:pRg st="0" end="0"/>
                                            </p:txEl>
                                          </p:spTgt>
                                        </p:tgtEl>
                                        <p:attrNameLst>
                                          <p:attrName>ppt_y</p:attrName>
                                        </p:attrNameLst>
                                      </p:cBhvr>
                                      <p:tavLst>
                                        <p:tav tm="0">
                                          <p:val>
                                            <p:strVal val="#ppt_y"/>
                                          </p:val>
                                        </p:tav>
                                        <p:tav tm="100000">
                                          <p:val>
                                            <p:strVal val="#ppt_y"/>
                                          </p:val>
                                        </p:tav>
                                      </p:tavLst>
                                    </p:anim>
                                  </p:childTnLst>
                                </p:cTn>
                              </p:par>
                            </p:childTnLst>
                          </p:cTn>
                        </p:par>
                        <p:par>
                          <p:cTn id="10" fill="hold">
                            <p:stCondLst>
                              <p:cond delay="585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214018">
                                            <p:txEl>
                                              <p:pRg st="1" end="1"/>
                                            </p:txEl>
                                          </p:spTgt>
                                        </p:tgtEl>
                                        <p:attrNameLst>
                                          <p:attrName>style.visibility</p:attrName>
                                        </p:attrNameLst>
                                      </p:cBhvr>
                                      <p:to>
                                        <p:strVal val="visible"/>
                                      </p:to>
                                    </p:set>
                                    <p:animEffect transition="in" filter="fade">
                                      <p:cBhvr>
                                        <p:cTn id="13" dur="500"/>
                                        <p:tgtEl>
                                          <p:spTgt spid="214018">
                                            <p:txEl>
                                              <p:pRg st="1" end="1"/>
                                            </p:txEl>
                                          </p:spTgt>
                                        </p:tgtEl>
                                      </p:cBhvr>
                                    </p:animEffect>
                                    <p:anim calcmode="lin" valueType="num">
                                      <p:cBhvr>
                                        <p:cTn id="14" dur="500" fill="hold"/>
                                        <p:tgtEl>
                                          <p:spTgt spid="214018">
                                            <p:txEl>
                                              <p:pRg st="1" end="1"/>
                                            </p:txEl>
                                          </p:spTgt>
                                        </p:tgtEl>
                                        <p:attrNameLst>
                                          <p:attrName>ppt_x</p:attrName>
                                        </p:attrNameLst>
                                      </p:cBhvr>
                                      <p:tavLst>
                                        <p:tav tm="0">
                                          <p:val>
                                            <p:strVal val="#ppt_x-.1"/>
                                          </p:val>
                                        </p:tav>
                                        <p:tav tm="100000">
                                          <p:val>
                                            <p:strVal val="#ppt_x"/>
                                          </p:val>
                                        </p:tav>
                                      </p:tavLst>
                                    </p:anim>
                                    <p:anim calcmode="lin" valueType="num">
                                      <p:cBhvr>
                                        <p:cTn id="15" dur="500" fill="hold"/>
                                        <p:tgtEl>
                                          <p:spTgt spid="214018">
                                            <p:txEl>
                                              <p:pRg st="1" end="1"/>
                                            </p:txEl>
                                          </p:spTgt>
                                        </p:tgtEl>
                                        <p:attrNameLst>
                                          <p:attrName>ppt_y</p:attrName>
                                        </p:attrNameLst>
                                      </p:cBhvr>
                                      <p:tavLst>
                                        <p:tav tm="0">
                                          <p:val>
                                            <p:strVal val="#ppt_y"/>
                                          </p:val>
                                        </p:tav>
                                        <p:tav tm="100000">
                                          <p:val>
                                            <p:strVal val="#ppt_y"/>
                                          </p:val>
                                        </p:tav>
                                      </p:tavLst>
                                    </p:anim>
                                  </p:childTnLst>
                                </p:cTn>
                              </p:par>
                            </p:childTnLst>
                          </p:cTn>
                        </p:par>
                        <p:par>
                          <p:cTn id="16" fill="hold">
                            <p:stCondLst>
                              <p:cond delay="10900"/>
                            </p:stCondLst>
                            <p:childTnLst>
                              <p:par>
                                <p:cTn id="17" presetID="40" presetClass="entr" presetSubtype="0" fill="hold" grpId="0" nodeType="afterEffect">
                                  <p:stCondLst>
                                    <p:cond delay="0"/>
                                  </p:stCondLst>
                                  <p:iterate type="lt">
                                    <p:tmPct val="10000"/>
                                  </p:iterate>
                                  <p:childTnLst>
                                    <p:set>
                                      <p:cBhvr>
                                        <p:cTn id="18" dur="1" fill="hold">
                                          <p:stCondLst>
                                            <p:cond delay="0"/>
                                          </p:stCondLst>
                                        </p:cTn>
                                        <p:tgtEl>
                                          <p:spTgt spid="214018">
                                            <p:txEl>
                                              <p:pRg st="2" end="2"/>
                                            </p:txEl>
                                          </p:spTgt>
                                        </p:tgtEl>
                                        <p:attrNameLst>
                                          <p:attrName>style.visibility</p:attrName>
                                        </p:attrNameLst>
                                      </p:cBhvr>
                                      <p:to>
                                        <p:strVal val="visible"/>
                                      </p:to>
                                    </p:set>
                                    <p:animEffect transition="in" filter="fade">
                                      <p:cBhvr>
                                        <p:cTn id="19" dur="500"/>
                                        <p:tgtEl>
                                          <p:spTgt spid="214018">
                                            <p:txEl>
                                              <p:pRg st="2" end="2"/>
                                            </p:txEl>
                                          </p:spTgt>
                                        </p:tgtEl>
                                      </p:cBhvr>
                                    </p:animEffect>
                                    <p:anim calcmode="lin" valueType="num">
                                      <p:cBhvr>
                                        <p:cTn id="20" dur="500" fill="hold"/>
                                        <p:tgtEl>
                                          <p:spTgt spid="214018">
                                            <p:txEl>
                                              <p:pRg st="2" end="2"/>
                                            </p:txEl>
                                          </p:spTgt>
                                        </p:tgtEl>
                                        <p:attrNameLst>
                                          <p:attrName>ppt_x</p:attrName>
                                        </p:attrNameLst>
                                      </p:cBhvr>
                                      <p:tavLst>
                                        <p:tav tm="0">
                                          <p:val>
                                            <p:strVal val="#ppt_x-.1"/>
                                          </p:val>
                                        </p:tav>
                                        <p:tav tm="100000">
                                          <p:val>
                                            <p:strVal val="#ppt_x"/>
                                          </p:val>
                                        </p:tav>
                                      </p:tavLst>
                                    </p:anim>
                                    <p:anim calcmode="lin" valueType="num">
                                      <p:cBhvr>
                                        <p:cTn id="21" dur="500" fill="hold"/>
                                        <p:tgtEl>
                                          <p:spTgt spid="214018">
                                            <p:txEl>
                                              <p:pRg st="2" end="2"/>
                                            </p:txEl>
                                          </p:spTgt>
                                        </p:tgtEl>
                                        <p:attrNameLst>
                                          <p:attrName>ppt_y</p:attrName>
                                        </p:attrNameLst>
                                      </p:cBhvr>
                                      <p:tavLst>
                                        <p:tav tm="0">
                                          <p:val>
                                            <p:strVal val="#ppt_y"/>
                                          </p:val>
                                        </p:tav>
                                        <p:tav tm="100000">
                                          <p:val>
                                            <p:strVal val="#ppt_y"/>
                                          </p:val>
                                        </p:tav>
                                      </p:tavLst>
                                    </p:anim>
                                  </p:childTnLst>
                                </p:cTn>
                              </p:par>
                            </p:childTnLst>
                          </p:cTn>
                        </p:par>
                        <p:par>
                          <p:cTn id="22" fill="hold">
                            <p:stCondLst>
                              <p:cond delay="14400"/>
                            </p:stCondLst>
                            <p:childTnLst>
                              <p:par>
                                <p:cTn id="23" presetID="40" presetClass="entr" presetSubtype="0" fill="hold" grpId="0" nodeType="afterEffect">
                                  <p:stCondLst>
                                    <p:cond delay="0"/>
                                  </p:stCondLst>
                                  <p:iterate type="lt">
                                    <p:tmPct val="10000"/>
                                  </p:iterate>
                                  <p:childTnLst>
                                    <p:set>
                                      <p:cBhvr>
                                        <p:cTn id="24" dur="1" fill="hold">
                                          <p:stCondLst>
                                            <p:cond delay="0"/>
                                          </p:stCondLst>
                                        </p:cTn>
                                        <p:tgtEl>
                                          <p:spTgt spid="214018">
                                            <p:txEl>
                                              <p:pRg st="3" end="3"/>
                                            </p:txEl>
                                          </p:spTgt>
                                        </p:tgtEl>
                                        <p:attrNameLst>
                                          <p:attrName>style.visibility</p:attrName>
                                        </p:attrNameLst>
                                      </p:cBhvr>
                                      <p:to>
                                        <p:strVal val="visible"/>
                                      </p:to>
                                    </p:set>
                                    <p:animEffect transition="in" filter="fade">
                                      <p:cBhvr>
                                        <p:cTn id="25" dur="500"/>
                                        <p:tgtEl>
                                          <p:spTgt spid="214018">
                                            <p:txEl>
                                              <p:pRg st="3" end="3"/>
                                            </p:txEl>
                                          </p:spTgt>
                                        </p:tgtEl>
                                      </p:cBhvr>
                                    </p:animEffect>
                                    <p:anim calcmode="lin" valueType="num">
                                      <p:cBhvr>
                                        <p:cTn id="26" dur="500" fill="hold"/>
                                        <p:tgtEl>
                                          <p:spTgt spid="214018">
                                            <p:txEl>
                                              <p:pRg st="3" end="3"/>
                                            </p:txEl>
                                          </p:spTgt>
                                        </p:tgtEl>
                                        <p:attrNameLst>
                                          <p:attrName>ppt_x</p:attrName>
                                        </p:attrNameLst>
                                      </p:cBhvr>
                                      <p:tavLst>
                                        <p:tav tm="0">
                                          <p:val>
                                            <p:strVal val="#ppt_x-.1"/>
                                          </p:val>
                                        </p:tav>
                                        <p:tav tm="100000">
                                          <p:val>
                                            <p:strVal val="#ppt_x"/>
                                          </p:val>
                                        </p:tav>
                                      </p:tavLst>
                                    </p:anim>
                                    <p:anim calcmode="lin" valueType="num">
                                      <p:cBhvr>
                                        <p:cTn id="27" dur="500" fill="hold"/>
                                        <p:tgtEl>
                                          <p:spTgt spid="214018">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18650"/>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214018">
                                            <p:txEl>
                                              <p:pRg st="4" end="4"/>
                                            </p:txEl>
                                          </p:spTgt>
                                        </p:tgtEl>
                                        <p:attrNameLst>
                                          <p:attrName>style.visibility</p:attrName>
                                        </p:attrNameLst>
                                      </p:cBhvr>
                                      <p:to>
                                        <p:strVal val="visible"/>
                                      </p:to>
                                    </p:set>
                                    <p:animEffect transition="in" filter="fade">
                                      <p:cBhvr>
                                        <p:cTn id="31" dur="500"/>
                                        <p:tgtEl>
                                          <p:spTgt spid="214018">
                                            <p:txEl>
                                              <p:pRg st="4" end="4"/>
                                            </p:txEl>
                                          </p:spTgt>
                                        </p:tgtEl>
                                      </p:cBhvr>
                                    </p:animEffect>
                                    <p:anim calcmode="lin" valueType="num">
                                      <p:cBhvr>
                                        <p:cTn id="32" dur="500" fill="hold"/>
                                        <p:tgtEl>
                                          <p:spTgt spid="214018">
                                            <p:txEl>
                                              <p:pRg st="4" end="4"/>
                                            </p:txEl>
                                          </p:spTgt>
                                        </p:tgtEl>
                                        <p:attrNameLst>
                                          <p:attrName>ppt_x</p:attrName>
                                        </p:attrNameLst>
                                      </p:cBhvr>
                                      <p:tavLst>
                                        <p:tav tm="0">
                                          <p:val>
                                            <p:strVal val="#ppt_x-.1"/>
                                          </p:val>
                                        </p:tav>
                                        <p:tav tm="100000">
                                          <p:val>
                                            <p:strVal val="#ppt_x"/>
                                          </p:val>
                                        </p:tav>
                                      </p:tavLst>
                                    </p:anim>
                                    <p:anim calcmode="lin" valueType="num">
                                      <p:cBhvr>
                                        <p:cTn id="33" dur="500" fill="hold"/>
                                        <p:tgtEl>
                                          <p:spTgt spid="21401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smtClean="0"/>
              <a:t>TEST ÇÖZMEDE 3 TEMEL UNSUR</a:t>
            </a:r>
            <a:endParaRPr lang="tr-TR" b="1" dirty="0"/>
          </a:p>
        </p:txBody>
      </p:sp>
      <p:sp>
        <p:nvSpPr>
          <p:cNvPr id="3" name="2 İçerik Yer Tutucusu"/>
          <p:cNvSpPr>
            <a:spLocks noGrp="1"/>
          </p:cNvSpPr>
          <p:nvPr>
            <p:ph sz="quarter" idx="1"/>
          </p:nvPr>
        </p:nvSpPr>
        <p:spPr/>
        <p:txBody>
          <a:bodyPr>
            <a:normAutofit fontScale="92500" lnSpcReduction="20000"/>
          </a:bodyPr>
          <a:lstStyle/>
          <a:p>
            <a:r>
              <a:rPr lang="tr-TR" sz="2800" b="1" dirty="0" smtClean="0">
                <a:latin typeface="+mj-lt"/>
              </a:rPr>
              <a:t>1)Bilgi : </a:t>
            </a:r>
            <a:r>
              <a:rPr lang="tr-TR" sz="2800" dirty="0" smtClean="0">
                <a:latin typeface="+mj-lt"/>
              </a:rPr>
              <a:t>Öğrenme ile kazanılır. Tekrar ile pekiştirilir. Test çözme tekniğini kullanmanın temelini teşkil eder.</a:t>
            </a:r>
          </a:p>
          <a:p>
            <a:r>
              <a:rPr lang="tr-TR" sz="2800" b="1" dirty="0" smtClean="0">
                <a:latin typeface="+mj-lt"/>
              </a:rPr>
              <a:t>2)Yorum: </a:t>
            </a:r>
            <a:r>
              <a:rPr lang="tr-TR" sz="2800" dirty="0" smtClean="0">
                <a:latin typeface="+mj-lt"/>
              </a:rPr>
              <a:t>Öğrenilen ve tekrar ile pekiştirilen bilgi ile ilgili düşünce geliştirme veya bilgiye farklı açılardan bakabilme gücünü ifade eder. Test çözme tekniğinin geliştirilmesini sağlar.</a:t>
            </a:r>
          </a:p>
          <a:p>
            <a:r>
              <a:rPr lang="tr-TR" sz="2800" b="1" dirty="0" smtClean="0">
                <a:latin typeface="+mj-lt"/>
              </a:rPr>
              <a:t>Hız: </a:t>
            </a:r>
            <a:r>
              <a:rPr lang="tr-TR" sz="2800" dirty="0" smtClean="0">
                <a:latin typeface="+mj-lt"/>
              </a:rPr>
              <a:t>Kazanılan bilgiye ve elde edilen yorum gücüne ait problemlerin zaman kısıtlaması içinde çözülmesidir. Hız ise ancak ve ancak çok miktarda soru çözülerek elde edilir.Hız, test  çözerken zamanı etkin bir biçimde kullanmanıza yardım eder. </a:t>
            </a:r>
          </a:p>
          <a:p>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Rectangle 8"/>
          <p:cNvSpPr>
            <a:spLocks noChangeArrowheads="1"/>
          </p:cNvSpPr>
          <p:nvPr/>
        </p:nvSpPr>
        <p:spPr bwMode="auto">
          <a:xfrm>
            <a:off x="0" y="69850"/>
            <a:ext cx="9144000" cy="1006475"/>
          </a:xfrm>
          <a:prstGeom prst="rect">
            <a:avLst/>
          </a:prstGeom>
          <a:noFill/>
          <a:ln w="9525">
            <a:noFill/>
            <a:miter lim="800000"/>
            <a:headEnd/>
            <a:tailEnd/>
          </a:ln>
          <a:effectLst/>
        </p:spPr>
        <p:txBody>
          <a:bodyPr anchor="ctr">
            <a:spAutoFit/>
          </a:bodyPr>
          <a:lstStyle/>
          <a:p>
            <a:pPr algn="ctr">
              <a:defRPr/>
            </a:pPr>
            <a:r>
              <a:rPr lang="tr-TR" sz="6000" b="1">
                <a:solidFill>
                  <a:srgbClr val="FF0000"/>
                </a:solidFill>
                <a:effectLst>
                  <a:outerShdw blurRad="38100" dist="38100" dir="2700000" algn="tl">
                    <a:srgbClr val="C0C0C0"/>
                  </a:outerShdw>
                </a:effectLst>
                <a:latin typeface="Comic Sans MS" pitchFamily="66" charset="0"/>
              </a:rPr>
              <a:t>Deneme Sınavı</a:t>
            </a:r>
            <a:r>
              <a:rPr lang="tr-TR" sz="6000">
                <a:latin typeface="Comic Sans MS" pitchFamily="66" charset="0"/>
              </a:rPr>
              <a:t> </a:t>
            </a:r>
          </a:p>
        </p:txBody>
      </p:sp>
      <p:sp>
        <p:nvSpPr>
          <p:cNvPr id="18441" name="Rectangle 9"/>
          <p:cNvSpPr>
            <a:spLocks noChangeArrowheads="1"/>
          </p:cNvSpPr>
          <p:nvPr/>
        </p:nvSpPr>
        <p:spPr bwMode="auto">
          <a:xfrm>
            <a:off x="0" y="1366838"/>
            <a:ext cx="9144000" cy="519112"/>
          </a:xfrm>
          <a:prstGeom prst="rect">
            <a:avLst/>
          </a:prstGeom>
          <a:noFill/>
          <a:ln w="9525">
            <a:noFill/>
            <a:miter lim="800000"/>
            <a:headEnd/>
            <a:tailEnd/>
          </a:ln>
        </p:spPr>
        <p:txBody>
          <a:bodyPr anchor="ctr">
            <a:spAutoFit/>
          </a:bodyPr>
          <a:lstStyle/>
          <a:p>
            <a:pPr algn="just"/>
            <a:r>
              <a:rPr lang="tr-TR" sz="2800" b="1">
                <a:latin typeface="Comic Sans MS" pitchFamily="66" charset="0"/>
              </a:rPr>
              <a:t>1. Deneme Sınavı eksiklerin görülmesini sağlar</a:t>
            </a:r>
          </a:p>
        </p:txBody>
      </p:sp>
      <p:sp>
        <p:nvSpPr>
          <p:cNvPr id="18442" name="Rectangle 10"/>
          <p:cNvSpPr>
            <a:spLocks noChangeArrowheads="1"/>
          </p:cNvSpPr>
          <p:nvPr/>
        </p:nvSpPr>
        <p:spPr bwMode="auto">
          <a:xfrm>
            <a:off x="0" y="2017713"/>
            <a:ext cx="9359900" cy="519112"/>
          </a:xfrm>
          <a:prstGeom prst="rect">
            <a:avLst/>
          </a:prstGeom>
          <a:noFill/>
          <a:ln w="9525">
            <a:noFill/>
            <a:miter lim="800000"/>
            <a:headEnd/>
            <a:tailEnd/>
          </a:ln>
        </p:spPr>
        <p:txBody>
          <a:bodyPr wrap="none">
            <a:spAutoFit/>
          </a:bodyPr>
          <a:lstStyle/>
          <a:p>
            <a:r>
              <a:rPr lang="tr-TR" sz="2800" b="1" dirty="0">
                <a:latin typeface="Comic Sans MS" pitchFamily="66" charset="0"/>
              </a:rPr>
              <a:t>2. Sınavda soru kaçırma nedenini görmemizi sağlar...</a:t>
            </a:r>
          </a:p>
        </p:txBody>
      </p:sp>
      <p:sp>
        <p:nvSpPr>
          <p:cNvPr id="18443" name="Rectangle 11"/>
          <p:cNvSpPr>
            <a:spLocks noChangeArrowheads="1"/>
          </p:cNvSpPr>
          <p:nvPr/>
        </p:nvSpPr>
        <p:spPr bwMode="auto">
          <a:xfrm>
            <a:off x="0" y="6021388"/>
            <a:ext cx="6778625" cy="519112"/>
          </a:xfrm>
          <a:prstGeom prst="rect">
            <a:avLst/>
          </a:prstGeom>
          <a:noFill/>
          <a:ln w="9525">
            <a:noFill/>
            <a:miter lim="800000"/>
            <a:headEnd/>
            <a:tailEnd/>
          </a:ln>
        </p:spPr>
        <p:txBody>
          <a:bodyPr wrap="none">
            <a:spAutoFit/>
          </a:bodyPr>
          <a:lstStyle/>
          <a:p>
            <a:r>
              <a:rPr lang="tr-TR" sz="2800" b="1">
                <a:latin typeface="Comic Sans MS" pitchFamily="66" charset="0"/>
              </a:rPr>
              <a:t>7. Motivasyonun devamlılığını sağlar...</a:t>
            </a:r>
          </a:p>
        </p:txBody>
      </p:sp>
      <p:sp>
        <p:nvSpPr>
          <p:cNvPr id="18444" name="Rectangle 12"/>
          <p:cNvSpPr>
            <a:spLocks noChangeArrowheads="1"/>
          </p:cNvSpPr>
          <p:nvPr/>
        </p:nvSpPr>
        <p:spPr bwMode="auto">
          <a:xfrm>
            <a:off x="0" y="3357563"/>
            <a:ext cx="8872538" cy="946150"/>
          </a:xfrm>
          <a:prstGeom prst="rect">
            <a:avLst/>
          </a:prstGeom>
          <a:noFill/>
          <a:ln w="9525">
            <a:noFill/>
            <a:miter lim="800000"/>
            <a:headEnd/>
            <a:tailEnd/>
          </a:ln>
        </p:spPr>
        <p:txBody>
          <a:bodyPr wrap="none">
            <a:spAutoFit/>
          </a:bodyPr>
          <a:lstStyle/>
          <a:p>
            <a:r>
              <a:rPr lang="tr-TR" sz="2800" b="1">
                <a:latin typeface="Comic Sans MS" pitchFamily="66" charset="0"/>
              </a:rPr>
              <a:t>4. Sınav hazırlığının hangi aşamasında olduğumuzu </a:t>
            </a:r>
          </a:p>
          <a:p>
            <a:r>
              <a:rPr lang="tr-TR" sz="2800" b="1">
                <a:latin typeface="Comic Sans MS" pitchFamily="66" charset="0"/>
              </a:rPr>
              <a:t>   görürüz...</a:t>
            </a:r>
          </a:p>
        </p:txBody>
      </p:sp>
      <p:sp>
        <p:nvSpPr>
          <p:cNvPr id="18445" name="Rectangle 13"/>
          <p:cNvSpPr>
            <a:spLocks noChangeArrowheads="1"/>
          </p:cNvSpPr>
          <p:nvPr/>
        </p:nvSpPr>
        <p:spPr bwMode="auto">
          <a:xfrm>
            <a:off x="0" y="4508500"/>
            <a:ext cx="8166100" cy="519113"/>
          </a:xfrm>
          <a:prstGeom prst="rect">
            <a:avLst/>
          </a:prstGeom>
          <a:noFill/>
          <a:ln w="9525">
            <a:noFill/>
            <a:miter lim="800000"/>
            <a:headEnd/>
            <a:tailEnd/>
          </a:ln>
        </p:spPr>
        <p:txBody>
          <a:bodyPr wrap="none">
            <a:spAutoFit/>
          </a:bodyPr>
          <a:lstStyle/>
          <a:p>
            <a:r>
              <a:rPr lang="tr-TR" sz="2800" b="1">
                <a:latin typeface="Comic Sans MS" pitchFamily="66" charset="0"/>
              </a:rPr>
              <a:t>5. Rakiplerimiz arasındaki yerimizi görürüz ...</a:t>
            </a:r>
          </a:p>
        </p:txBody>
      </p:sp>
      <p:sp>
        <p:nvSpPr>
          <p:cNvPr id="18446" name="Rectangle 14"/>
          <p:cNvSpPr>
            <a:spLocks noChangeArrowheads="1"/>
          </p:cNvSpPr>
          <p:nvPr/>
        </p:nvSpPr>
        <p:spPr bwMode="auto">
          <a:xfrm>
            <a:off x="0" y="5373688"/>
            <a:ext cx="7165975" cy="519112"/>
          </a:xfrm>
          <a:prstGeom prst="rect">
            <a:avLst/>
          </a:prstGeom>
          <a:noFill/>
          <a:ln w="9525">
            <a:noFill/>
            <a:miter lim="800000"/>
            <a:headEnd/>
            <a:tailEnd/>
          </a:ln>
        </p:spPr>
        <p:txBody>
          <a:bodyPr wrap="none">
            <a:spAutoFit/>
          </a:bodyPr>
          <a:lstStyle/>
          <a:p>
            <a:r>
              <a:rPr lang="tr-TR" sz="2800" b="1">
                <a:latin typeface="Comic Sans MS" pitchFamily="66" charset="0"/>
              </a:rPr>
              <a:t>6. Uygun teknik ve yöntem belirlemek...</a:t>
            </a:r>
          </a:p>
        </p:txBody>
      </p:sp>
      <p:sp>
        <p:nvSpPr>
          <p:cNvPr id="18447" name="Rectangle 15"/>
          <p:cNvSpPr>
            <a:spLocks noChangeArrowheads="1"/>
          </p:cNvSpPr>
          <p:nvPr/>
        </p:nvSpPr>
        <p:spPr bwMode="auto">
          <a:xfrm>
            <a:off x="0" y="2708275"/>
            <a:ext cx="9328150" cy="519113"/>
          </a:xfrm>
          <a:prstGeom prst="rect">
            <a:avLst/>
          </a:prstGeom>
          <a:noFill/>
          <a:ln w="9525">
            <a:noFill/>
            <a:miter lim="800000"/>
            <a:headEnd/>
            <a:tailEnd/>
          </a:ln>
        </p:spPr>
        <p:txBody>
          <a:bodyPr wrap="none">
            <a:spAutoFit/>
          </a:bodyPr>
          <a:lstStyle/>
          <a:p>
            <a:r>
              <a:rPr lang="tr-TR" sz="2800" b="1">
                <a:latin typeface="Comic Sans MS" pitchFamily="66" charset="0"/>
              </a:rPr>
              <a:t>3. Her Sınav yeni bilgiler öğrenmenin  bir aracıdır...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fade">
                                      <p:cBhvr>
                                        <p:cTn id="7" dur="2000"/>
                                        <p:tgtEl>
                                          <p:spTgt spid="18440"/>
                                        </p:tgtEl>
                                      </p:cBhvr>
                                    </p:animEffect>
                                    <p:anim calcmode="lin" valueType="num">
                                      <p:cBhvr>
                                        <p:cTn id="8" dur="2000" fill="hold"/>
                                        <p:tgtEl>
                                          <p:spTgt spid="18440"/>
                                        </p:tgtEl>
                                        <p:attrNameLst>
                                          <p:attrName>style.rotation</p:attrName>
                                        </p:attrNameLst>
                                      </p:cBhvr>
                                      <p:tavLst>
                                        <p:tav tm="0">
                                          <p:val>
                                            <p:fltVal val="720"/>
                                          </p:val>
                                        </p:tav>
                                        <p:tav tm="100000">
                                          <p:val>
                                            <p:fltVal val="0"/>
                                          </p:val>
                                        </p:tav>
                                      </p:tavLst>
                                    </p:anim>
                                    <p:anim calcmode="lin" valueType="num">
                                      <p:cBhvr>
                                        <p:cTn id="9" dur="2000" fill="hold"/>
                                        <p:tgtEl>
                                          <p:spTgt spid="18440"/>
                                        </p:tgtEl>
                                        <p:attrNameLst>
                                          <p:attrName>ppt_h</p:attrName>
                                        </p:attrNameLst>
                                      </p:cBhvr>
                                      <p:tavLst>
                                        <p:tav tm="0">
                                          <p:val>
                                            <p:fltVal val="0"/>
                                          </p:val>
                                        </p:tav>
                                        <p:tav tm="100000">
                                          <p:val>
                                            <p:strVal val="#ppt_h"/>
                                          </p:val>
                                        </p:tav>
                                      </p:tavLst>
                                    </p:anim>
                                    <p:anim calcmode="lin" valueType="num">
                                      <p:cBhvr>
                                        <p:cTn id="10" dur="2000" fill="hold"/>
                                        <p:tgtEl>
                                          <p:spTgt spid="1844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8441"/>
                                        </p:tgtEl>
                                        <p:attrNameLst>
                                          <p:attrName>style.visibility</p:attrName>
                                        </p:attrNameLst>
                                      </p:cBhvr>
                                      <p:to>
                                        <p:strVal val="visible"/>
                                      </p:to>
                                    </p:set>
                                    <p:anim calcmode="lin" valueType="num">
                                      <p:cBhvr>
                                        <p:cTn id="15" dur="1000" fill="hold"/>
                                        <p:tgtEl>
                                          <p:spTgt spid="18441"/>
                                        </p:tgtEl>
                                        <p:attrNameLst>
                                          <p:attrName>ppt_w</p:attrName>
                                        </p:attrNameLst>
                                      </p:cBhvr>
                                      <p:tavLst>
                                        <p:tav tm="0">
                                          <p:val>
                                            <p:fltVal val="0"/>
                                          </p:val>
                                        </p:tav>
                                        <p:tav tm="100000">
                                          <p:val>
                                            <p:strVal val="#ppt_w"/>
                                          </p:val>
                                        </p:tav>
                                      </p:tavLst>
                                    </p:anim>
                                    <p:anim calcmode="lin" valueType="num">
                                      <p:cBhvr>
                                        <p:cTn id="16" dur="1000" fill="hold"/>
                                        <p:tgtEl>
                                          <p:spTgt spid="18441"/>
                                        </p:tgtEl>
                                        <p:attrNameLst>
                                          <p:attrName>ppt_h</p:attrName>
                                        </p:attrNameLst>
                                      </p:cBhvr>
                                      <p:tavLst>
                                        <p:tav tm="0">
                                          <p:val>
                                            <p:fltVal val="0"/>
                                          </p:val>
                                        </p:tav>
                                        <p:tav tm="100000">
                                          <p:val>
                                            <p:strVal val="#ppt_h"/>
                                          </p:val>
                                        </p:tav>
                                      </p:tavLst>
                                    </p:anim>
                                    <p:anim calcmode="lin" valueType="num">
                                      <p:cBhvr>
                                        <p:cTn id="17" dur="1000" fill="hold"/>
                                        <p:tgtEl>
                                          <p:spTgt spid="18441"/>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844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18442"/>
                                        </p:tgtEl>
                                        <p:attrNameLst>
                                          <p:attrName>style.visibility</p:attrName>
                                        </p:attrNameLst>
                                      </p:cBhvr>
                                      <p:to>
                                        <p:strVal val="visible"/>
                                      </p:to>
                                    </p:set>
                                    <p:animScale>
                                      <p:cBhvr>
                                        <p:cTn id="23" dur="1000" decel="50000" fill="hold">
                                          <p:stCondLst>
                                            <p:cond delay="0"/>
                                          </p:stCondLst>
                                        </p:cTn>
                                        <p:tgtEl>
                                          <p:spTgt spid="184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8442"/>
                                        </p:tgtEl>
                                        <p:attrNameLst>
                                          <p:attrName>ppt_x</p:attrName>
                                          <p:attrName>ppt_y</p:attrName>
                                        </p:attrNameLst>
                                      </p:cBhvr>
                                    </p:animMotion>
                                    <p:animEffect transition="in" filter="fade">
                                      <p:cBhvr>
                                        <p:cTn id="25" dur="1000"/>
                                        <p:tgtEl>
                                          <p:spTgt spid="18442"/>
                                        </p:tgtEl>
                                      </p:cBhvr>
                                    </p:animEffect>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18447"/>
                                        </p:tgtEl>
                                        <p:attrNameLst>
                                          <p:attrName>style.visibility</p:attrName>
                                        </p:attrNameLst>
                                      </p:cBhvr>
                                      <p:to>
                                        <p:strVal val="visible"/>
                                      </p:to>
                                    </p:set>
                                    <p:anim calcmode="lin" valueType="num">
                                      <p:cBhvr>
                                        <p:cTn id="30" dur="1000" fill="hold"/>
                                        <p:tgtEl>
                                          <p:spTgt spid="18447"/>
                                        </p:tgtEl>
                                        <p:attrNameLst>
                                          <p:attrName>ppt_w</p:attrName>
                                        </p:attrNameLst>
                                      </p:cBhvr>
                                      <p:tavLst>
                                        <p:tav tm="0">
                                          <p:val>
                                            <p:fltVal val="0"/>
                                          </p:val>
                                        </p:tav>
                                        <p:tav tm="100000">
                                          <p:val>
                                            <p:strVal val="#ppt_w"/>
                                          </p:val>
                                        </p:tav>
                                      </p:tavLst>
                                    </p:anim>
                                    <p:anim calcmode="lin" valueType="num">
                                      <p:cBhvr>
                                        <p:cTn id="31" dur="1000" fill="hold"/>
                                        <p:tgtEl>
                                          <p:spTgt spid="18447"/>
                                        </p:tgtEl>
                                        <p:attrNameLst>
                                          <p:attrName>ppt_h</p:attrName>
                                        </p:attrNameLst>
                                      </p:cBhvr>
                                      <p:tavLst>
                                        <p:tav tm="0">
                                          <p:val>
                                            <p:fltVal val="0"/>
                                          </p:val>
                                        </p:tav>
                                        <p:tav tm="100000">
                                          <p:val>
                                            <p:strVal val="#ppt_h"/>
                                          </p:val>
                                        </p:tav>
                                      </p:tavLst>
                                    </p:anim>
                                    <p:anim calcmode="lin" valueType="num">
                                      <p:cBhvr>
                                        <p:cTn id="32" dur="1000" fill="hold"/>
                                        <p:tgtEl>
                                          <p:spTgt spid="18447"/>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1844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52" presetClass="entr" presetSubtype="0" fill="hold" grpId="0" nodeType="clickEffect">
                                  <p:stCondLst>
                                    <p:cond delay="0"/>
                                  </p:stCondLst>
                                  <p:childTnLst>
                                    <p:set>
                                      <p:cBhvr>
                                        <p:cTn id="37" dur="1" fill="hold">
                                          <p:stCondLst>
                                            <p:cond delay="0"/>
                                          </p:stCondLst>
                                        </p:cTn>
                                        <p:tgtEl>
                                          <p:spTgt spid="18444"/>
                                        </p:tgtEl>
                                        <p:attrNameLst>
                                          <p:attrName>style.visibility</p:attrName>
                                        </p:attrNameLst>
                                      </p:cBhvr>
                                      <p:to>
                                        <p:strVal val="visible"/>
                                      </p:to>
                                    </p:set>
                                    <p:animScale>
                                      <p:cBhvr>
                                        <p:cTn id="38" dur="1000" decel="50000" fill="hold">
                                          <p:stCondLst>
                                            <p:cond delay="0"/>
                                          </p:stCondLst>
                                        </p:cTn>
                                        <p:tgtEl>
                                          <p:spTgt spid="1844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18444"/>
                                        </p:tgtEl>
                                        <p:attrNameLst>
                                          <p:attrName>ppt_x</p:attrName>
                                          <p:attrName>ppt_y</p:attrName>
                                        </p:attrNameLst>
                                      </p:cBhvr>
                                    </p:animMotion>
                                    <p:animEffect transition="in" filter="fade">
                                      <p:cBhvr>
                                        <p:cTn id="40" dur="1000"/>
                                        <p:tgtEl>
                                          <p:spTgt spid="18444"/>
                                        </p:tgtEl>
                                      </p:cBhvr>
                                    </p:animEffect>
                                  </p:childTnLst>
                                </p:cTn>
                              </p:par>
                            </p:childTnLst>
                          </p:cTn>
                        </p:par>
                      </p:childTnLst>
                    </p:cTn>
                  </p:par>
                  <p:par>
                    <p:cTn id="41" fill="hold">
                      <p:stCondLst>
                        <p:cond delay="indefinite"/>
                      </p:stCondLst>
                      <p:childTnLst>
                        <p:par>
                          <p:cTn id="42" fill="hold">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18445"/>
                                        </p:tgtEl>
                                        <p:attrNameLst>
                                          <p:attrName>style.visibility</p:attrName>
                                        </p:attrNameLst>
                                      </p:cBhvr>
                                      <p:to>
                                        <p:strVal val="visible"/>
                                      </p:to>
                                    </p:set>
                                    <p:anim calcmode="lin" valueType="num">
                                      <p:cBhvr>
                                        <p:cTn id="45" dur="1000" fill="hold"/>
                                        <p:tgtEl>
                                          <p:spTgt spid="18445"/>
                                        </p:tgtEl>
                                        <p:attrNameLst>
                                          <p:attrName>ppt_w</p:attrName>
                                        </p:attrNameLst>
                                      </p:cBhvr>
                                      <p:tavLst>
                                        <p:tav tm="0">
                                          <p:val>
                                            <p:fltVal val="0"/>
                                          </p:val>
                                        </p:tav>
                                        <p:tav tm="100000">
                                          <p:val>
                                            <p:strVal val="#ppt_w"/>
                                          </p:val>
                                        </p:tav>
                                      </p:tavLst>
                                    </p:anim>
                                    <p:anim calcmode="lin" valueType="num">
                                      <p:cBhvr>
                                        <p:cTn id="46" dur="1000" fill="hold"/>
                                        <p:tgtEl>
                                          <p:spTgt spid="18445"/>
                                        </p:tgtEl>
                                        <p:attrNameLst>
                                          <p:attrName>ppt_h</p:attrName>
                                        </p:attrNameLst>
                                      </p:cBhvr>
                                      <p:tavLst>
                                        <p:tav tm="0">
                                          <p:val>
                                            <p:fltVal val="0"/>
                                          </p:val>
                                        </p:tav>
                                        <p:tav tm="100000">
                                          <p:val>
                                            <p:strVal val="#ppt_h"/>
                                          </p:val>
                                        </p:tav>
                                      </p:tavLst>
                                    </p:anim>
                                    <p:anim calcmode="lin" valueType="num">
                                      <p:cBhvr>
                                        <p:cTn id="47" dur="1000" fill="hold"/>
                                        <p:tgtEl>
                                          <p:spTgt spid="18445"/>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1844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9" fill="hold">
                      <p:stCondLst>
                        <p:cond delay="indefinite"/>
                      </p:stCondLst>
                      <p:childTnLst>
                        <p:par>
                          <p:cTn id="50" fill="hold">
                            <p:stCondLst>
                              <p:cond delay="0"/>
                            </p:stCondLst>
                            <p:childTnLst>
                              <p:par>
                                <p:cTn id="51" presetID="52" presetClass="entr" presetSubtype="0" fill="hold" grpId="0" nodeType="clickEffect">
                                  <p:stCondLst>
                                    <p:cond delay="0"/>
                                  </p:stCondLst>
                                  <p:childTnLst>
                                    <p:set>
                                      <p:cBhvr>
                                        <p:cTn id="52" dur="1" fill="hold">
                                          <p:stCondLst>
                                            <p:cond delay="0"/>
                                          </p:stCondLst>
                                        </p:cTn>
                                        <p:tgtEl>
                                          <p:spTgt spid="18446"/>
                                        </p:tgtEl>
                                        <p:attrNameLst>
                                          <p:attrName>style.visibility</p:attrName>
                                        </p:attrNameLst>
                                      </p:cBhvr>
                                      <p:to>
                                        <p:strVal val="visible"/>
                                      </p:to>
                                    </p:set>
                                    <p:animScale>
                                      <p:cBhvr>
                                        <p:cTn id="53" dur="1000" decel="50000" fill="hold">
                                          <p:stCondLst>
                                            <p:cond delay="0"/>
                                          </p:stCondLst>
                                        </p:cTn>
                                        <p:tgtEl>
                                          <p:spTgt spid="1844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4" dur="1000" decel="50000" fill="hold">
                                          <p:stCondLst>
                                            <p:cond delay="0"/>
                                          </p:stCondLst>
                                        </p:cTn>
                                        <p:tgtEl>
                                          <p:spTgt spid="18446"/>
                                        </p:tgtEl>
                                        <p:attrNameLst>
                                          <p:attrName>ppt_x</p:attrName>
                                          <p:attrName>ppt_y</p:attrName>
                                        </p:attrNameLst>
                                      </p:cBhvr>
                                    </p:animMotion>
                                    <p:animEffect transition="in" filter="fade">
                                      <p:cBhvr>
                                        <p:cTn id="55" dur="1000"/>
                                        <p:tgtEl>
                                          <p:spTgt spid="18446"/>
                                        </p:tgtEl>
                                      </p:cBhvr>
                                    </p:animEffect>
                                  </p:childTnLst>
                                </p:cTn>
                              </p:par>
                            </p:childTnLst>
                          </p:cTn>
                        </p:par>
                      </p:childTnLst>
                    </p:cTn>
                  </p:par>
                  <p:par>
                    <p:cTn id="56" fill="hold">
                      <p:stCondLst>
                        <p:cond delay="indefinite"/>
                      </p:stCondLst>
                      <p:childTnLst>
                        <p:par>
                          <p:cTn id="57" fill="hold">
                            <p:stCondLst>
                              <p:cond delay="0"/>
                            </p:stCondLst>
                            <p:childTnLst>
                              <p:par>
                                <p:cTn id="58" presetID="15" presetClass="entr" presetSubtype="0" fill="hold" grpId="0" nodeType="clickEffect">
                                  <p:stCondLst>
                                    <p:cond delay="0"/>
                                  </p:stCondLst>
                                  <p:childTnLst>
                                    <p:set>
                                      <p:cBhvr>
                                        <p:cTn id="59" dur="1" fill="hold">
                                          <p:stCondLst>
                                            <p:cond delay="0"/>
                                          </p:stCondLst>
                                        </p:cTn>
                                        <p:tgtEl>
                                          <p:spTgt spid="18443"/>
                                        </p:tgtEl>
                                        <p:attrNameLst>
                                          <p:attrName>style.visibility</p:attrName>
                                        </p:attrNameLst>
                                      </p:cBhvr>
                                      <p:to>
                                        <p:strVal val="visible"/>
                                      </p:to>
                                    </p:set>
                                    <p:anim calcmode="lin" valueType="num">
                                      <p:cBhvr>
                                        <p:cTn id="60" dur="1000" fill="hold"/>
                                        <p:tgtEl>
                                          <p:spTgt spid="18443"/>
                                        </p:tgtEl>
                                        <p:attrNameLst>
                                          <p:attrName>ppt_w</p:attrName>
                                        </p:attrNameLst>
                                      </p:cBhvr>
                                      <p:tavLst>
                                        <p:tav tm="0">
                                          <p:val>
                                            <p:fltVal val="0"/>
                                          </p:val>
                                        </p:tav>
                                        <p:tav tm="100000">
                                          <p:val>
                                            <p:strVal val="#ppt_w"/>
                                          </p:val>
                                        </p:tav>
                                      </p:tavLst>
                                    </p:anim>
                                    <p:anim calcmode="lin" valueType="num">
                                      <p:cBhvr>
                                        <p:cTn id="61" dur="1000" fill="hold"/>
                                        <p:tgtEl>
                                          <p:spTgt spid="18443"/>
                                        </p:tgtEl>
                                        <p:attrNameLst>
                                          <p:attrName>ppt_h</p:attrName>
                                        </p:attrNameLst>
                                      </p:cBhvr>
                                      <p:tavLst>
                                        <p:tav tm="0">
                                          <p:val>
                                            <p:fltVal val="0"/>
                                          </p:val>
                                        </p:tav>
                                        <p:tav tm="100000">
                                          <p:val>
                                            <p:strVal val="#ppt_h"/>
                                          </p:val>
                                        </p:tav>
                                      </p:tavLst>
                                    </p:anim>
                                    <p:anim calcmode="lin" valueType="num">
                                      <p:cBhvr>
                                        <p:cTn id="62" dur="1000" fill="hold"/>
                                        <p:tgtEl>
                                          <p:spTgt spid="18443"/>
                                        </p:tgtEl>
                                        <p:attrNameLst>
                                          <p:attrName>ppt_x</p:attrName>
                                        </p:attrNameLst>
                                      </p:cBhvr>
                                      <p:tavLst>
                                        <p:tav tm="0" fmla="#ppt_x+(cos(-2*pi*(1-$))*-#ppt_x-sin(-2*pi*(1-$))*(1-#ppt_y))*(1-$)">
                                          <p:val>
                                            <p:fltVal val="0"/>
                                          </p:val>
                                        </p:tav>
                                        <p:tav tm="100000">
                                          <p:val>
                                            <p:fltVal val="1"/>
                                          </p:val>
                                        </p:tav>
                                      </p:tavLst>
                                    </p:anim>
                                    <p:anim calcmode="lin" valueType="num">
                                      <p:cBhvr>
                                        <p:cTn id="63" dur="1000" fill="hold"/>
                                        <p:tgtEl>
                                          <p:spTgt spid="1844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p:bldP spid="18441" grpId="0"/>
      <p:bldP spid="18442" grpId="0"/>
      <p:bldP spid="18443" grpId="0"/>
      <p:bldP spid="18444" grpId="0"/>
      <p:bldP spid="18445" grpId="0"/>
      <p:bldP spid="18446" grpId="0"/>
      <p:bldP spid="1844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0" name="Rectangle 8"/>
          <p:cNvSpPr>
            <a:spLocks noChangeArrowheads="1"/>
          </p:cNvSpPr>
          <p:nvPr/>
        </p:nvSpPr>
        <p:spPr bwMode="auto">
          <a:xfrm>
            <a:off x="323850" y="333375"/>
            <a:ext cx="6178550" cy="641350"/>
          </a:xfrm>
          <a:prstGeom prst="rect">
            <a:avLst/>
          </a:prstGeom>
          <a:noFill/>
          <a:ln w="9525">
            <a:noFill/>
            <a:miter lim="800000"/>
            <a:headEnd/>
            <a:tailEnd/>
          </a:ln>
        </p:spPr>
        <p:txBody>
          <a:bodyPr wrap="none" anchor="ctr">
            <a:spAutoFit/>
          </a:bodyPr>
          <a:lstStyle/>
          <a:p>
            <a:pPr algn="just">
              <a:tabLst>
                <a:tab pos="723900" algn="l"/>
              </a:tabLst>
            </a:pPr>
            <a:r>
              <a:rPr lang="tr-TR" sz="3600" b="1" dirty="0">
                <a:solidFill>
                  <a:srgbClr val="D60093"/>
                </a:solidFill>
                <a:latin typeface="Comic Sans MS" pitchFamily="66" charset="0"/>
              </a:rPr>
              <a:t>ETKİLİ ÇALIŞMA ETKENİ</a:t>
            </a:r>
          </a:p>
        </p:txBody>
      </p:sp>
      <p:sp>
        <p:nvSpPr>
          <p:cNvPr id="38921" name="Rectangle 9"/>
          <p:cNvSpPr>
            <a:spLocks noChangeArrowheads="1"/>
          </p:cNvSpPr>
          <p:nvPr/>
        </p:nvSpPr>
        <p:spPr bwMode="auto">
          <a:xfrm>
            <a:off x="323850" y="1276350"/>
            <a:ext cx="4352925" cy="641350"/>
          </a:xfrm>
          <a:prstGeom prst="rect">
            <a:avLst/>
          </a:prstGeom>
          <a:noFill/>
          <a:ln w="9525">
            <a:noFill/>
            <a:miter lim="800000"/>
            <a:headEnd/>
            <a:tailEnd/>
          </a:ln>
        </p:spPr>
        <p:txBody>
          <a:bodyPr wrap="none" anchor="ctr">
            <a:spAutoFit/>
          </a:bodyPr>
          <a:lstStyle/>
          <a:p>
            <a:r>
              <a:rPr lang="tr-TR" sz="3600" b="1" dirty="0">
                <a:solidFill>
                  <a:srgbClr val="CC0099"/>
                </a:solidFill>
                <a:latin typeface="Comic Sans MS" pitchFamily="66" charset="0"/>
              </a:rPr>
              <a:t>1. Seviyem nedir?</a:t>
            </a:r>
            <a:r>
              <a:rPr lang="tr-TR" sz="3600" dirty="0">
                <a:solidFill>
                  <a:srgbClr val="CC0099"/>
                </a:solidFill>
                <a:latin typeface="Comic Sans MS" pitchFamily="66" charset="0"/>
              </a:rPr>
              <a:t> </a:t>
            </a:r>
          </a:p>
        </p:txBody>
      </p:sp>
      <p:sp>
        <p:nvSpPr>
          <p:cNvPr id="38922" name="Rectangle 10"/>
          <p:cNvSpPr>
            <a:spLocks noChangeArrowheads="1"/>
          </p:cNvSpPr>
          <p:nvPr/>
        </p:nvSpPr>
        <p:spPr bwMode="auto">
          <a:xfrm>
            <a:off x="642910" y="2428868"/>
            <a:ext cx="7929618" cy="1477328"/>
          </a:xfrm>
          <a:prstGeom prst="rect">
            <a:avLst/>
          </a:prstGeom>
          <a:noFill/>
          <a:ln w="9525">
            <a:noFill/>
            <a:miter lim="800000"/>
            <a:headEnd/>
            <a:tailEnd/>
          </a:ln>
        </p:spPr>
        <p:txBody>
          <a:bodyPr wrap="square" anchor="ctr">
            <a:spAutoFit/>
          </a:bodyPr>
          <a:lstStyle/>
          <a:p>
            <a:pPr algn="just"/>
            <a:r>
              <a:rPr lang="tr-TR" sz="3000" b="1" dirty="0" smtClean="0">
                <a:latin typeface="Comic Sans MS" pitchFamily="66" charset="0"/>
              </a:rPr>
              <a:t>	Şu anda sınava girseniz  kaç puan alırdınız? </a:t>
            </a:r>
          </a:p>
          <a:p>
            <a:pPr algn="just"/>
            <a:r>
              <a:rPr lang="tr-TR" sz="3000" b="1" dirty="0" smtClean="0">
                <a:latin typeface="Comic Sans MS" pitchFamily="66" charset="0"/>
              </a:rPr>
              <a:t>  Örneğin, TS 500 Puan  </a:t>
            </a:r>
            <a:endParaRPr lang="tr-TR" sz="3000" b="1" dirty="0">
              <a:latin typeface="Comic Sans MS" pitchFamily="66" charset="0"/>
            </a:endParaRPr>
          </a:p>
        </p:txBody>
      </p:sp>
      <p:sp>
        <p:nvSpPr>
          <p:cNvPr id="38923" name="Rectangle 11"/>
          <p:cNvSpPr>
            <a:spLocks noChangeArrowheads="1"/>
          </p:cNvSpPr>
          <p:nvPr/>
        </p:nvSpPr>
        <p:spPr bwMode="auto">
          <a:xfrm>
            <a:off x="714348" y="4000504"/>
            <a:ext cx="4076700" cy="641350"/>
          </a:xfrm>
          <a:prstGeom prst="rect">
            <a:avLst/>
          </a:prstGeom>
          <a:noFill/>
          <a:ln w="9525">
            <a:noFill/>
            <a:miter lim="800000"/>
            <a:headEnd/>
            <a:tailEnd/>
          </a:ln>
        </p:spPr>
        <p:txBody>
          <a:bodyPr wrap="none" anchor="ctr">
            <a:spAutoFit/>
          </a:bodyPr>
          <a:lstStyle/>
          <a:p>
            <a:pPr algn="just"/>
            <a:r>
              <a:rPr lang="tr-TR" sz="3600" b="1" dirty="0">
                <a:solidFill>
                  <a:srgbClr val="D60093"/>
                </a:solidFill>
                <a:latin typeface="Comic Sans MS" pitchFamily="66" charset="0"/>
              </a:rPr>
              <a:t>2.Hedefim nedir?</a:t>
            </a:r>
          </a:p>
        </p:txBody>
      </p:sp>
      <p:sp>
        <p:nvSpPr>
          <p:cNvPr id="38924" name="Rectangle 12"/>
          <p:cNvSpPr>
            <a:spLocks noChangeArrowheads="1"/>
          </p:cNvSpPr>
          <p:nvPr/>
        </p:nvSpPr>
        <p:spPr bwMode="auto">
          <a:xfrm>
            <a:off x="785786" y="4929198"/>
            <a:ext cx="7304088" cy="1200150"/>
          </a:xfrm>
          <a:prstGeom prst="rect">
            <a:avLst/>
          </a:prstGeom>
          <a:noFill/>
          <a:ln w="9525">
            <a:noFill/>
            <a:miter lim="800000"/>
            <a:headEnd/>
            <a:tailEnd/>
          </a:ln>
        </p:spPr>
        <p:txBody>
          <a:bodyPr wrap="none" anchor="ctr">
            <a:spAutoFit/>
          </a:bodyPr>
          <a:lstStyle/>
          <a:p>
            <a:pPr algn="just"/>
            <a:r>
              <a:rPr lang="tr-TR" sz="3600" b="1" dirty="0">
                <a:solidFill>
                  <a:schemeClr val="tx2"/>
                </a:solidFill>
                <a:latin typeface="Comic Sans MS" pitchFamily="66" charset="0"/>
              </a:rPr>
              <a:t>Örneğin, ANKARA </a:t>
            </a:r>
            <a:r>
              <a:rPr lang="tr-TR" sz="3600" b="1" dirty="0" err="1">
                <a:solidFill>
                  <a:schemeClr val="tx2"/>
                </a:solidFill>
                <a:latin typeface="Comic Sans MS" pitchFamily="66" charset="0"/>
              </a:rPr>
              <a:t>ÜNi</a:t>
            </a:r>
            <a:r>
              <a:rPr lang="tr-TR" sz="3600" b="1" dirty="0">
                <a:solidFill>
                  <a:schemeClr val="tx2"/>
                </a:solidFill>
                <a:latin typeface="Comic Sans MS" pitchFamily="66" charset="0"/>
              </a:rPr>
              <a:t>. HUKUK</a:t>
            </a:r>
          </a:p>
          <a:p>
            <a:pPr algn="just"/>
            <a:r>
              <a:rPr lang="tr-TR" sz="3600" b="1" dirty="0">
                <a:solidFill>
                  <a:srgbClr val="D60093"/>
                </a:solidFill>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8920"/>
                                        </p:tgtEl>
                                        <p:attrNameLst>
                                          <p:attrName>style.visibility</p:attrName>
                                        </p:attrNameLst>
                                      </p:cBhvr>
                                      <p:to>
                                        <p:strVal val="visible"/>
                                      </p:to>
                                    </p:set>
                                    <p:animEffect transition="in" filter="fade">
                                      <p:cBhvr>
                                        <p:cTn id="7" dur="2000"/>
                                        <p:tgtEl>
                                          <p:spTgt spid="38920"/>
                                        </p:tgtEl>
                                      </p:cBhvr>
                                    </p:animEffect>
                                    <p:anim calcmode="lin" valueType="num">
                                      <p:cBhvr>
                                        <p:cTn id="8" dur="2000" fill="hold"/>
                                        <p:tgtEl>
                                          <p:spTgt spid="38920"/>
                                        </p:tgtEl>
                                        <p:attrNameLst>
                                          <p:attrName>style.rotation</p:attrName>
                                        </p:attrNameLst>
                                      </p:cBhvr>
                                      <p:tavLst>
                                        <p:tav tm="0">
                                          <p:val>
                                            <p:fltVal val="720"/>
                                          </p:val>
                                        </p:tav>
                                        <p:tav tm="100000">
                                          <p:val>
                                            <p:fltVal val="0"/>
                                          </p:val>
                                        </p:tav>
                                      </p:tavLst>
                                    </p:anim>
                                    <p:anim calcmode="lin" valueType="num">
                                      <p:cBhvr>
                                        <p:cTn id="9" dur="2000" fill="hold"/>
                                        <p:tgtEl>
                                          <p:spTgt spid="38920"/>
                                        </p:tgtEl>
                                        <p:attrNameLst>
                                          <p:attrName>ppt_h</p:attrName>
                                        </p:attrNameLst>
                                      </p:cBhvr>
                                      <p:tavLst>
                                        <p:tav tm="0">
                                          <p:val>
                                            <p:fltVal val="0"/>
                                          </p:val>
                                        </p:tav>
                                        <p:tav tm="100000">
                                          <p:val>
                                            <p:strVal val="#ppt_h"/>
                                          </p:val>
                                        </p:tav>
                                      </p:tavLst>
                                    </p:anim>
                                    <p:anim calcmode="lin" valueType="num">
                                      <p:cBhvr>
                                        <p:cTn id="10" dur="2000" fill="hold"/>
                                        <p:tgtEl>
                                          <p:spTgt spid="3892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8921"/>
                                        </p:tgtEl>
                                        <p:attrNameLst>
                                          <p:attrName>style.visibility</p:attrName>
                                        </p:attrNameLst>
                                      </p:cBhvr>
                                      <p:to>
                                        <p:strVal val="visible"/>
                                      </p:to>
                                    </p:set>
                                    <p:anim calcmode="lin" valueType="num">
                                      <p:cBhvr>
                                        <p:cTn id="15" dur="1000" fill="hold"/>
                                        <p:tgtEl>
                                          <p:spTgt spid="38921"/>
                                        </p:tgtEl>
                                        <p:attrNameLst>
                                          <p:attrName>ppt_w</p:attrName>
                                        </p:attrNameLst>
                                      </p:cBhvr>
                                      <p:tavLst>
                                        <p:tav tm="0">
                                          <p:val>
                                            <p:fltVal val="0"/>
                                          </p:val>
                                        </p:tav>
                                        <p:tav tm="100000">
                                          <p:val>
                                            <p:strVal val="#ppt_w"/>
                                          </p:val>
                                        </p:tav>
                                      </p:tavLst>
                                    </p:anim>
                                    <p:anim calcmode="lin" valueType="num">
                                      <p:cBhvr>
                                        <p:cTn id="16" dur="1000" fill="hold"/>
                                        <p:tgtEl>
                                          <p:spTgt spid="38921"/>
                                        </p:tgtEl>
                                        <p:attrNameLst>
                                          <p:attrName>ppt_h</p:attrName>
                                        </p:attrNameLst>
                                      </p:cBhvr>
                                      <p:tavLst>
                                        <p:tav tm="0">
                                          <p:val>
                                            <p:fltVal val="0"/>
                                          </p:val>
                                        </p:tav>
                                        <p:tav tm="100000">
                                          <p:val>
                                            <p:strVal val="#ppt_h"/>
                                          </p:val>
                                        </p:tav>
                                      </p:tavLst>
                                    </p:anim>
                                    <p:anim calcmode="lin" valueType="num">
                                      <p:cBhvr>
                                        <p:cTn id="17" dur="1000" fill="hold"/>
                                        <p:tgtEl>
                                          <p:spTgt spid="38921"/>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89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8922"/>
                                        </p:tgtEl>
                                        <p:attrNameLst>
                                          <p:attrName>style.visibility</p:attrName>
                                        </p:attrNameLst>
                                      </p:cBhvr>
                                      <p:to>
                                        <p:strVal val="visible"/>
                                      </p:to>
                                    </p:set>
                                    <p:anim calcmode="lin" valueType="num">
                                      <p:cBhvr>
                                        <p:cTn id="23" dur="1000" fill="hold"/>
                                        <p:tgtEl>
                                          <p:spTgt spid="38922"/>
                                        </p:tgtEl>
                                        <p:attrNameLst>
                                          <p:attrName>ppt_w</p:attrName>
                                        </p:attrNameLst>
                                      </p:cBhvr>
                                      <p:tavLst>
                                        <p:tav tm="0">
                                          <p:val>
                                            <p:fltVal val="0"/>
                                          </p:val>
                                        </p:tav>
                                        <p:tav tm="100000">
                                          <p:val>
                                            <p:strVal val="#ppt_w"/>
                                          </p:val>
                                        </p:tav>
                                      </p:tavLst>
                                    </p:anim>
                                    <p:anim calcmode="lin" valueType="num">
                                      <p:cBhvr>
                                        <p:cTn id="24" dur="1000" fill="hold"/>
                                        <p:tgtEl>
                                          <p:spTgt spid="38922"/>
                                        </p:tgtEl>
                                        <p:attrNameLst>
                                          <p:attrName>ppt_h</p:attrName>
                                        </p:attrNameLst>
                                      </p:cBhvr>
                                      <p:tavLst>
                                        <p:tav tm="0">
                                          <p:val>
                                            <p:fltVal val="0"/>
                                          </p:val>
                                        </p:tav>
                                        <p:tav tm="100000">
                                          <p:val>
                                            <p:strVal val="#ppt_h"/>
                                          </p:val>
                                        </p:tav>
                                      </p:tavLst>
                                    </p:anim>
                                    <p:anim calcmode="lin" valueType="num">
                                      <p:cBhvr>
                                        <p:cTn id="25" dur="1000" fill="hold"/>
                                        <p:tgtEl>
                                          <p:spTgt spid="38922"/>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89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8923"/>
                                        </p:tgtEl>
                                        <p:attrNameLst>
                                          <p:attrName>style.visibility</p:attrName>
                                        </p:attrNameLst>
                                      </p:cBhvr>
                                      <p:to>
                                        <p:strVal val="visible"/>
                                      </p:to>
                                    </p:set>
                                    <p:anim calcmode="lin" valueType="num">
                                      <p:cBhvr>
                                        <p:cTn id="31" dur="1000" fill="hold"/>
                                        <p:tgtEl>
                                          <p:spTgt spid="38923"/>
                                        </p:tgtEl>
                                        <p:attrNameLst>
                                          <p:attrName>ppt_w</p:attrName>
                                        </p:attrNameLst>
                                      </p:cBhvr>
                                      <p:tavLst>
                                        <p:tav tm="0">
                                          <p:val>
                                            <p:fltVal val="0"/>
                                          </p:val>
                                        </p:tav>
                                        <p:tav tm="100000">
                                          <p:val>
                                            <p:strVal val="#ppt_w"/>
                                          </p:val>
                                        </p:tav>
                                      </p:tavLst>
                                    </p:anim>
                                    <p:anim calcmode="lin" valueType="num">
                                      <p:cBhvr>
                                        <p:cTn id="32" dur="1000" fill="hold"/>
                                        <p:tgtEl>
                                          <p:spTgt spid="38923"/>
                                        </p:tgtEl>
                                        <p:attrNameLst>
                                          <p:attrName>ppt_h</p:attrName>
                                        </p:attrNameLst>
                                      </p:cBhvr>
                                      <p:tavLst>
                                        <p:tav tm="0">
                                          <p:val>
                                            <p:fltVal val="0"/>
                                          </p:val>
                                        </p:tav>
                                        <p:tav tm="100000">
                                          <p:val>
                                            <p:strVal val="#ppt_h"/>
                                          </p:val>
                                        </p:tav>
                                      </p:tavLst>
                                    </p:anim>
                                    <p:anim calcmode="lin" valueType="num">
                                      <p:cBhvr>
                                        <p:cTn id="33" dur="1000" fill="hold"/>
                                        <p:tgtEl>
                                          <p:spTgt spid="38923"/>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89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8924"/>
                                        </p:tgtEl>
                                        <p:attrNameLst>
                                          <p:attrName>style.visibility</p:attrName>
                                        </p:attrNameLst>
                                      </p:cBhvr>
                                      <p:to>
                                        <p:strVal val="visible"/>
                                      </p:to>
                                    </p:set>
                                    <p:anim calcmode="lin" valueType="num">
                                      <p:cBhvr>
                                        <p:cTn id="39" dur="1000" fill="hold"/>
                                        <p:tgtEl>
                                          <p:spTgt spid="38924"/>
                                        </p:tgtEl>
                                        <p:attrNameLst>
                                          <p:attrName>ppt_w</p:attrName>
                                        </p:attrNameLst>
                                      </p:cBhvr>
                                      <p:tavLst>
                                        <p:tav tm="0">
                                          <p:val>
                                            <p:fltVal val="0"/>
                                          </p:val>
                                        </p:tav>
                                        <p:tav tm="100000">
                                          <p:val>
                                            <p:strVal val="#ppt_w"/>
                                          </p:val>
                                        </p:tav>
                                      </p:tavLst>
                                    </p:anim>
                                    <p:anim calcmode="lin" valueType="num">
                                      <p:cBhvr>
                                        <p:cTn id="40" dur="1000" fill="hold"/>
                                        <p:tgtEl>
                                          <p:spTgt spid="38924"/>
                                        </p:tgtEl>
                                        <p:attrNameLst>
                                          <p:attrName>ppt_h</p:attrName>
                                        </p:attrNameLst>
                                      </p:cBhvr>
                                      <p:tavLst>
                                        <p:tav tm="0">
                                          <p:val>
                                            <p:fltVal val="0"/>
                                          </p:val>
                                        </p:tav>
                                        <p:tav tm="100000">
                                          <p:val>
                                            <p:strVal val="#ppt_h"/>
                                          </p:val>
                                        </p:tav>
                                      </p:tavLst>
                                    </p:anim>
                                    <p:anim calcmode="lin" valueType="num">
                                      <p:cBhvr>
                                        <p:cTn id="41" dur="1000" fill="hold"/>
                                        <p:tgtEl>
                                          <p:spTgt spid="38924"/>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892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0" grpId="0"/>
      <p:bldP spid="38921" grpId="0"/>
      <p:bldP spid="38922" grpId="0"/>
      <p:bldP spid="38923" grpId="0"/>
      <p:bldP spid="3892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8" name="Rectangle 8"/>
          <p:cNvSpPr>
            <a:spLocks noChangeArrowheads="1"/>
          </p:cNvSpPr>
          <p:nvPr/>
        </p:nvSpPr>
        <p:spPr bwMode="auto">
          <a:xfrm>
            <a:off x="2936875" y="238125"/>
            <a:ext cx="4075113" cy="701675"/>
          </a:xfrm>
          <a:prstGeom prst="rect">
            <a:avLst/>
          </a:prstGeom>
          <a:noFill/>
          <a:ln w="9525">
            <a:noFill/>
            <a:miter lim="800000"/>
            <a:headEnd/>
            <a:tailEnd/>
          </a:ln>
        </p:spPr>
        <p:txBody>
          <a:bodyPr wrap="none" anchor="ctr">
            <a:spAutoFit/>
          </a:bodyPr>
          <a:lstStyle/>
          <a:p>
            <a:pPr algn="ctr"/>
            <a:r>
              <a:rPr lang="tr-TR" sz="4000" b="1" dirty="0">
                <a:solidFill>
                  <a:srgbClr val="D60093"/>
                </a:solidFill>
                <a:latin typeface="Comic Sans MS" pitchFamily="66" charset="0"/>
              </a:rPr>
              <a:t>Ne Yapmalıyız?</a:t>
            </a:r>
            <a:r>
              <a:rPr lang="tr-TR" sz="4000" dirty="0">
                <a:solidFill>
                  <a:srgbClr val="D60093"/>
                </a:solidFill>
                <a:latin typeface="Comic Sans MS" pitchFamily="66" charset="0"/>
              </a:rPr>
              <a:t> </a:t>
            </a:r>
          </a:p>
        </p:txBody>
      </p:sp>
      <p:sp>
        <p:nvSpPr>
          <p:cNvPr id="40969" name="Rectangle 9"/>
          <p:cNvSpPr>
            <a:spLocks noChangeArrowheads="1"/>
          </p:cNvSpPr>
          <p:nvPr/>
        </p:nvSpPr>
        <p:spPr bwMode="auto">
          <a:xfrm>
            <a:off x="428596" y="1341438"/>
            <a:ext cx="7500990" cy="553998"/>
          </a:xfrm>
          <a:prstGeom prst="rect">
            <a:avLst/>
          </a:prstGeom>
          <a:noFill/>
          <a:ln w="9525">
            <a:noFill/>
            <a:miter lim="800000"/>
            <a:headEnd/>
            <a:tailEnd/>
          </a:ln>
        </p:spPr>
        <p:txBody>
          <a:bodyPr wrap="square" anchor="ctr">
            <a:spAutoFit/>
          </a:bodyPr>
          <a:lstStyle/>
          <a:p>
            <a:r>
              <a:rPr lang="tr-TR" sz="3000" b="1" dirty="0">
                <a:latin typeface="Comic Sans MS" pitchFamily="66" charset="0"/>
              </a:rPr>
              <a:t>a. Okuyorsanız, okulda ne yapmalıyım?</a:t>
            </a:r>
            <a:r>
              <a:rPr lang="tr-TR" sz="3000" dirty="0">
                <a:latin typeface="Comic Sans MS" pitchFamily="66" charset="0"/>
              </a:rPr>
              <a:t> </a:t>
            </a:r>
          </a:p>
        </p:txBody>
      </p:sp>
      <p:sp>
        <p:nvSpPr>
          <p:cNvPr id="40970" name="Rectangle 10"/>
          <p:cNvSpPr>
            <a:spLocks noChangeArrowheads="1"/>
          </p:cNvSpPr>
          <p:nvPr/>
        </p:nvSpPr>
        <p:spPr bwMode="auto">
          <a:xfrm>
            <a:off x="500034" y="2565400"/>
            <a:ext cx="8001056" cy="553998"/>
          </a:xfrm>
          <a:prstGeom prst="rect">
            <a:avLst/>
          </a:prstGeom>
          <a:noFill/>
          <a:ln w="9525">
            <a:noFill/>
            <a:miter lim="800000"/>
            <a:headEnd/>
            <a:tailEnd/>
          </a:ln>
        </p:spPr>
        <p:txBody>
          <a:bodyPr wrap="square" anchor="ctr">
            <a:spAutoFit/>
          </a:bodyPr>
          <a:lstStyle/>
          <a:p>
            <a:pPr algn="just"/>
            <a:r>
              <a:rPr lang="tr-TR" sz="3000" b="1" dirty="0">
                <a:latin typeface="Comic Sans MS" pitchFamily="66" charset="0"/>
              </a:rPr>
              <a:t>b. </a:t>
            </a:r>
            <a:r>
              <a:rPr lang="tr-TR" sz="3000" b="1" dirty="0" smtClean="0">
                <a:latin typeface="Comic Sans MS" pitchFamily="66" charset="0"/>
              </a:rPr>
              <a:t>Kurs </a:t>
            </a:r>
            <a:r>
              <a:rPr lang="tr-TR" sz="3000" b="1" dirty="0">
                <a:latin typeface="Comic Sans MS" pitchFamily="66" charset="0"/>
              </a:rPr>
              <a:t>veya Dershanede ne  yapmalıyım?</a:t>
            </a:r>
          </a:p>
        </p:txBody>
      </p:sp>
      <p:sp>
        <p:nvSpPr>
          <p:cNvPr id="40971" name="Rectangle 11"/>
          <p:cNvSpPr>
            <a:spLocks noChangeArrowheads="1"/>
          </p:cNvSpPr>
          <p:nvPr/>
        </p:nvSpPr>
        <p:spPr bwMode="auto">
          <a:xfrm>
            <a:off x="642910" y="3429000"/>
            <a:ext cx="4527201" cy="553998"/>
          </a:xfrm>
          <a:prstGeom prst="rect">
            <a:avLst/>
          </a:prstGeom>
          <a:noFill/>
          <a:ln w="9525">
            <a:noFill/>
            <a:miter lim="800000"/>
            <a:headEnd/>
            <a:tailEnd/>
          </a:ln>
        </p:spPr>
        <p:txBody>
          <a:bodyPr wrap="none" anchor="ctr">
            <a:spAutoFit/>
          </a:bodyPr>
          <a:lstStyle/>
          <a:p>
            <a:pPr algn="just"/>
            <a:r>
              <a:rPr lang="tr-TR" sz="3000" b="1" dirty="0" smtClean="0">
                <a:latin typeface="Comic Sans MS" pitchFamily="66" charset="0"/>
              </a:rPr>
              <a:t>c. Evde </a:t>
            </a:r>
            <a:r>
              <a:rPr lang="tr-TR" sz="3000" b="1" dirty="0">
                <a:latin typeface="Comic Sans MS" pitchFamily="66" charset="0"/>
              </a:rPr>
              <a:t>ne yapmalıyım?</a:t>
            </a:r>
          </a:p>
        </p:txBody>
      </p:sp>
      <p:pic>
        <p:nvPicPr>
          <p:cNvPr id="28679" name="Picture 15" descr="asla yalnız yürme"/>
          <p:cNvPicPr>
            <a:picLocks noGrp="1" noChangeAspect="1" noChangeArrowheads="1" noCrop="1"/>
          </p:cNvPicPr>
          <p:nvPr>
            <p:ph sz="quarter" idx="1"/>
          </p:nvPr>
        </p:nvPicPr>
        <p:blipFill>
          <a:blip r:embed="rId3" cstate="print"/>
          <a:srcRect/>
          <a:stretch>
            <a:fillRect/>
          </a:stretch>
        </p:blipFill>
        <p:spPr>
          <a:xfrm>
            <a:off x="0" y="4292600"/>
            <a:ext cx="9144000" cy="25654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fade">
                                      <p:cBhvr>
                                        <p:cTn id="7" dur="2000"/>
                                        <p:tgtEl>
                                          <p:spTgt spid="40968"/>
                                        </p:tgtEl>
                                      </p:cBhvr>
                                    </p:animEffect>
                                    <p:anim calcmode="lin" valueType="num">
                                      <p:cBhvr>
                                        <p:cTn id="8" dur="2000" fill="hold"/>
                                        <p:tgtEl>
                                          <p:spTgt spid="40968"/>
                                        </p:tgtEl>
                                        <p:attrNameLst>
                                          <p:attrName>style.rotation</p:attrName>
                                        </p:attrNameLst>
                                      </p:cBhvr>
                                      <p:tavLst>
                                        <p:tav tm="0">
                                          <p:val>
                                            <p:fltVal val="720"/>
                                          </p:val>
                                        </p:tav>
                                        <p:tav tm="100000">
                                          <p:val>
                                            <p:fltVal val="0"/>
                                          </p:val>
                                        </p:tav>
                                      </p:tavLst>
                                    </p:anim>
                                    <p:anim calcmode="lin" valueType="num">
                                      <p:cBhvr>
                                        <p:cTn id="9" dur="2000" fill="hold"/>
                                        <p:tgtEl>
                                          <p:spTgt spid="40968"/>
                                        </p:tgtEl>
                                        <p:attrNameLst>
                                          <p:attrName>ppt_h</p:attrName>
                                        </p:attrNameLst>
                                      </p:cBhvr>
                                      <p:tavLst>
                                        <p:tav tm="0">
                                          <p:val>
                                            <p:fltVal val="0"/>
                                          </p:val>
                                        </p:tav>
                                        <p:tav tm="100000">
                                          <p:val>
                                            <p:strVal val="#ppt_h"/>
                                          </p:val>
                                        </p:tav>
                                      </p:tavLst>
                                    </p:anim>
                                    <p:anim calcmode="lin" valueType="num">
                                      <p:cBhvr>
                                        <p:cTn id="10" dur="2000" fill="hold"/>
                                        <p:tgtEl>
                                          <p:spTgt spid="4096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0969"/>
                                        </p:tgtEl>
                                        <p:attrNameLst>
                                          <p:attrName>style.visibility</p:attrName>
                                        </p:attrNameLst>
                                      </p:cBhvr>
                                      <p:to>
                                        <p:strVal val="visible"/>
                                      </p:to>
                                    </p:set>
                                    <p:anim calcmode="lin" valueType="num">
                                      <p:cBhvr>
                                        <p:cTn id="15" dur="1000" fill="hold"/>
                                        <p:tgtEl>
                                          <p:spTgt spid="40969"/>
                                        </p:tgtEl>
                                        <p:attrNameLst>
                                          <p:attrName>ppt_w</p:attrName>
                                        </p:attrNameLst>
                                      </p:cBhvr>
                                      <p:tavLst>
                                        <p:tav tm="0">
                                          <p:val>
                                            <p:fltVal val="0"/>
                                          </p:val>
                                        </p:tav>
                                        <p:tav tm="100000">
                                          <p:val>
                                            <p:strVal val="#ppt_w"/>
                                          </p:val>
                                        </p:tav>
                                      </p:tavLst>
                                    </p:anim>
                                    <p:anim calcmode="lin" valueType="num">
                                      <p:cBhvr>
                                        <p:cTn id="16" dur="1000" fill="hold"/>
                                        <p:tgtEl>
                                          <p:spTgt spid="40969"/>
                                        </p:tgtEl>
                                        <p:attrNameLst>
                                          <p:attrName>ppt_h</p:attrName>
                                        </p:attrNameLst>
                                      </p:cBhvr>
                                      <p:tavLst>
                                        <p:tav tm="0">
                                          <p:val>
                                            <p:fltVal val="0"/>
                                          </p:val>
                                        </p:tav>
                                        <p:tav tm="100000">
                                          <p:val>
                                            <p:strVal val="#ppt_h"/>
                                          </p:val>
                                        </p:tav>
                                      </p:tavLst>
                                    </p:anim>
                                    <p:anim calcmode="lin" valueType="num">
                                      <p:cBhvr>
                                        <p:cTn id="17" dur="1000" fill="hold"/>
                                        <p:tgtEl>
                                          <p:spTgt spid="40969"/>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096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0970"/>
                                        </p:tgtEl>
                                        <p:attrNameLst>
                                          <p:attrName>style.visibility</p:attrName>
                                        </p:attrNameLst>
                                      </p:cBhvr>
                                      <p:to>
                                        <p:strVal val="visible"/>
                                      </p:to>
                                    </p:set>
                                    <p:anim calcmode="lin" valueType="num">
                                      <p:cBhvr>
                                        <p:cTn id="23" dur="1000" fill="hold"/>
                                        <p:tgtEl>
                                          <p:spTgt spid="40970"/>
                                        </p:tgtEl>
                                        <p:attrNameLst>
                                          <p:attrName>ppt_w</p:attrName>
                                        </p:attrNameLst>
                                      </p:cBhvr>
                                      <p:tavLst>
                                        <p:tav tm="0">
                                          <p:val>
                                            <p:fltVal val="0"/>
                                          </p:val>
                                        </p:tav>
                                        <p:tav tm="100000">
                                          <p:val>
                                            <p:strVal val="#ppt_w"/>
                                          </p:val>
                                        </p:tav>
                                      </p:tavLst>
                                    </p:anim>
                                    <p:anim calcmode="lin" valueType="num">
                                      <p:cBhvr>
                                        <p:cTn id="24" dur="1000" fill="hold"/>
                                        <p:tgtEl>
                                          <p:spTgt spid="40970"/>
                                        </p:tgtEl>
                                        <p:attrNameLst>
                                          <p:attrName>ppt_h</p:attrName>
                                        </p:attrNameLst>
                                      </p:cBhvr>
                                      <p:tavLst>
                                        <p:tav tm="0">
                                          <p:val>
                                            <p:fltVal val="0"/>
                                          </p:val>
                                        </p:tav>
                                        <p:tav tm="100000">
                                          <p:val>
                                            <p:strVal val="#ppt_h"/>
                                          </p:val>
                                        </p:tav>
                                      </p:tavLst>
                                    </p:anim>
                                    <p:anim calcmode="lin" valueType="num">
                                      <p:cBhvr>
                                        <p:cTn id="25" dur="1000" fill="hold"/>
                                        <p:tgtEl>
                                          <p:spTgt spid="40970"/>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09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40971"/>
                                        </p:tgtEl>
                                        <p:attrNameLst>
                                          <p:attrName>style.visibility</p:attrName>
                                        </p:attrNameLst>
                                      </p:cBhvr>
                                      <p:to>
                                        <p:strVal val="visible"/>
                                      </p:to>
                                    </p:set>
                                    <p:anim calcmode="lin" valueType="num">
                                      <p:cBhvr>
                                        <p:cTn id="31" dur="1000" fill="hold"/>
                                        <p:tgtEl>
                                          <p:spTgt spid="40971"/>
                                        </p:tgtEl>
                                        <p:attrNameLst>
                                          <p:attrName>ppt_w</p:attrName>
                                        </p:attrNameLst>
                                      </p:cBhvr>
                                      <p:tavLst>
                                        <p:tav tm="0">
                                          <p:val>
                                            <p:fltVal val="0"/>
                                          </p:val>
                                        </p:tav>
                                        <p:tav tm="100000">
                                          <p:val>
                                            <p:strVal val="#ppt_w"/>
                                          </p:val>
                                        </p:tav>
                                      </p:tavLst>
                                    </p:anim>
                                    <p:anim calcmode="lin" valueType="num">
                                      <p:cBhvr>
                                        <p:cTn id="32" dur="1000" fill="hold"/>
                                        <p:tgtEl>
                                          <p:spTgt spid="40971"/>
                                        </p:tgtEl>
                                        <p:attrNameLst>
                                          <p:attrName>ppt_h</p:attrName>
                                        </p:attrNameLst>
                                      </p:cBhvr>
                                      <p:tavLst>
                                        <p:tav tm="0">
                                          <p:val>
                                            <p:fltVal val="0"/>
                                          </p:val>
                                        </p:tav>
                                        <p:tav tm="100000">
                                          <p:val>
                                            <p:strVal val="#ppt_h"/>
                                          </p:val>
                                        </p:tav>
                                      </p:tavLst>
                                    </p:anim>
                                    <p:anim calcmode="lin" valueType="num">
                                      <p:cBhvr>
                                        <p:cTn id="33" dur="1000" fill="hold"/>
                                        <p:tgtEl>
                                          <p:spTgt spid="40971"/>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097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p:bldP spid="40969" grpId="0"/>
      <p:bldP spid="40970" grpId="0"/>
      <p:bldP spid="4097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2" name="Rectangle 8"/>
          <p:cNvSpPr>
            <a:spLocks noChangeArrowheads="1"/>
          </p:cNvSpPr>
          <p:nvPr/>
        </p:nvSpPr>
        <p:spPr bwMode="auto">
          <a:xfrm>
            <a:off x="0" y="620713"/>
            <a:ext cx="9144000" cy="519112"/>
          </a:xfrm>
          <a:prstGeom prst="rect">
            <a:avLst/>
          </a:prstGeom>
          <a:noFill/>
          <a:ln w="9525">
            <a:noFill/>
            <a:miter lim="800000"/>
            <a:headEnd/>
            <a:tailEnd/>
          </a:ln>
        </p:spPr>
        <p:txBody>
          <a:bodyPr anchor="ctr">
            <a:spAutoFit/>
          </a:bodyPr>
          <a:lstStyle/>
          <a:p>
            <a:pPr algn="ctr"/>
            <a:r>
              <a:rPr lang="tr-TR" sz="2800" b="1" dirty="0">
                <a:solidFill>
                  <a:srgbClr val="D60093"/>
                </a:solidFill>
                <a:latin typeface="Comic Sans MS" pitchFamily="66" charset="0"/>
              </a:rPr>
              <a:t>Başarıya giden yolda ilk adım : </a:t>
            </a:r>
            <a:r>
              <a:rPr lang="tr-TR" sz="2800" b="1" dirty="0">
                <a:solidFill>
                  <a:schemeClr val="tx2"/>
                </a:solidFill>
                <a:latin typeface="Comic Sans MS" pitchFamily="66" charset="0"/>
              </a:rPr>
              <a:t>MOTİVASYON</a:t>
            </a:r>
          </a:p>
        </p:txBody>
      </p:sp>
      <p:sp>
        <p:nvSpPr>
          <p:cNvPr id="41993" name="Rectangle 9"/>
          <p:cNvSpPr>
            <a:spLocks noChangeArrowheads="1"/>
          </p:cNvSpPr>
          <p:nvPr/>
        </p:nvSpPr>
        <p:spPr bwMode="auto">
          <a:xfrm>
            <a:off x="785786" y="2571744"/>
            <a:ext cx="5819775" cy="519113"/>
          </a:xfrm>
          <a:prstGeom prst="rect">
            <a:avLst/>
          </a:prstGeom>
          <a:noFill/>
          <a:ln w="9525">
            <a:noFill/>
            <a:miter lim="800000"/>
            <a:headEnd/>
            <a:tailEnd/>
          </a:ln>
        </p:spPr>
        <p:txBody>
          <a:bodyPr wrap="none" anchor="ctr">
            <a:spAutoFit/>
          </a:bodyPr>
          <a:lstStyle/>
          <a:p>
            <a:pPr algn="just"/>
            <a:r>
              <a:rPr lang="tr-TR" sz="2800" b="1" dirty="0">
                <a:solidFill>
                  <a:srgbClr val="D60093"/>
                </a:solidFill>
                <a:latin typeface="Comic Sans MS" pitchFamily="66" charset="0"/>
              </a:rPr>
              <a:t>İkinci adım : </a:t>
            </a:r>
            <a:r>
              <a:rPr lang="tr-TR" sz="2800" b="1" dirty="0">
                <a:solidFill>
                  <a:schemeClr val="tx2"/>
                </a:solidFill>
                <a:latin typeface="Comic Sans MS" pitchFamily="66" charset="0"/>
              </a:rPr>
              <a:t>BİLGİ DONANIMI</a:t>
            </a:r>
          </a:p>
        </p:txBody>
      </p:sp>
      <p:sp>
        <p:nvSpPr>
          <p:cNvPr id="29701" name="Rectangle 11"/>
          <p:cNvSpPr>
            <a:spLocks noChangeArrowheads="1"/>
          </p:cNvSpPr>
          <p:nvPr/>
        </p:nvSpPr>
        <p:spPr bwMode="auto">
          <a:xfrm>
            <a:off x="0" y="3240088"/>
            <a:ext cx="9144000" cy="0"/>
          </a:xfrm>
          <a:prstGeom prst="rect">
            <a:avLst/>
          </a:prstGeom>
          <a:noFill/>
          <a:ln w="9525">
            <a:noFill/>
            <a:miter lim="800000"/>
            <a:headEnd/>
            <a:tailEnd/>
          </a:ln>
        </p:spPr>
        <p:txBody>
          <a:bodyPr wrap="none" anchor="ctr">
            <a:spAutoFit/>
          </a:bodyPr>
          <a:lstStyle/>
          <a:p>
            <a:endParaRPr lang="tr-TR"/>
          </a:p>
        </p:txBody>
      </p:sp>
      <p:sp>
        <p:nvSpPr>
          <p:cNvPr id="41996" name="Rectangle 12"/>
          <p:cNvSpPr>
            <a:spLocks noChangeArrowheads="1"/>
          </p:cNvSpPr>
          <p:nvPr/>
        </p:nvSpPr>
        <p:spPr bwMode="auto">
          <a:xfrm>
            <a:off x="1000100" y="3500438"/>
            <a:ext cx="3325813" cy="519112"/>
          </a:xfrm>
          <a:prstGeom prst="rect">
            <a:avLst/>
          </a:prstGeom>
          <a:noFill/>
          <a:ln w="9525">
            <a:noFill/>
            <a:miter lim="800000"/>
            <a:headEnd/>
            <a:tailEnd/>
          </a:ln>
        </p:spPr>
        <p:txBody>
          <a:bodyPr wrap="none" anchor="ctr">
            <a:spAutoFit/>
          </a:bodyPr>
          <a:lstStyle/>
          <a:p>
            <a:pPr algn="just"/>
            <a:r>
              <a:rPr lang="tr-TR" sz="2800" b="1" dirty="0">
                <a:solidFill>
                  <a:srgbClr val="D60093"/>
                </a:solidFill>
                <a:latin typeface="Comic Sans MS" pitchFamily="66" charset="0"/>
                <a:cs typeface="Times New Roman" pitchFamily="18" charset="0"/>
              </a:rPr>
              <a:t>Günlük Tekrarlar:</a:t>
            </a:r>
            <a:r>
              <a:rPr lang="tr-TR" sz="2800" dirty="0">
                <a:latin typeface="Comic Sans MS" pitchFamily="66" charset="0"/>
                <a:cs typeface="Times New Roman" pitchFamily="18" charset="0"/>
              </a:rPr>
              <a:t> </a:t>
            </a:r>
            <a:endParaRPr lang="tr-TR" sz="2800" dirty="0">
              <a:latin typeface="Comic Sans MS" pitchFamily="66" charset="0"/>
            </a:endParaRPr>
          </a:p>
        </p:txBody>
      </p:sp>
      <p:sp>
        <p:nvSpPr>
          <p:cNvPr id="41997" name="Rectangle 13"/>
          <p:cNvSpPr>
            <a:spLocks noChangeArrowheads="1"/>
          </p:cNvSpPr>
          <p:nvPr/>
        </p:nvSpPr>
        <p:spPr bwMode="auto">
          <a:xfrm>
            <a:off x="1285852" y="4357694"/>
            <a:ext cx="5686425" cy="519113"/>
          </a:xfrm>
          <a:prstGeom prst="rect">
            <a:avLst/>
          </a:prstGeom>
          <a:noFill/>
          <a:ln w="9525">
            <a:noFill/>
            <a:miter lim="800000"/>
            <a:headEnd/>
            <a:tailEnd/>
          </a:ln>
        </p:spPr>
        <p:txBody>
          <a:bodyPr wrap="none" anchor="ctr">
            <a:spAutoFit/>
          </a:bodyPr>
          <a:lstStyle/>
          <a:p>
            <a:r>
              <a:rPr lang="tr-TR" sz="2800" b="1" dirty="0">
                <a:latin typeface="Comic Sans MS" pitchFamily="66" charset="0"/>
              </a:rPr>
              <a:t>1. Adım: Derse hazırlıklı gelme</a:t>
            </a:r>
            <a:r>
              <a:rPr lang="tr-TR" sz="2800" dirty="0">
                <a:latin typeface="Comic Sans MS" pitchFamily="66" charset="0"/>
              </a:rPr>
              <a:t> </a:t>
            </a:r>
          </a:p>
        </p:txBody>
      </p:sp>
      <p:sp>
        <p:nvSpPr>
          <p:cNvPr id="41998" name="Rectangle 14"/>
          <p:cNvSpPr>
            <a:spLocks noChangeArrowheads="1"/>
          </p:cNvSpPr>
          <p:nvPr/>
        </p:nvSpPr>
        <p:spPr bwMode="auto">
          <a:xfrm>
            <a:off x="1214414" y="5214950"/>
            <a:ext cx="7342186" cy="954107"/>
          </a:xfrm>
          <a:prstGeom prst="rect">
            <a:avLst/>
          </a:prstGeom>
          <a:noFill/>
          <a:ln w="9525">
            <a:noFill/>
            <a:miter lim="800000"/>
            <a:headEnd/>
            <a:tailEnd/>
          </a:ln>
        </p:spPr>
        <p:txBody>
          <a:bodyPr wrap="square" anchor="ctr">
            <a:spAutoFit/>
          </a:bodyPr>
          <a:lstStyle/>
          <a:p>
            <a:pPr algn="just">
              <a:tabLst>
                <a:tab pos="228600" algn="l"/>
              </a:tabLst>
            </a:pPr>
            <a:r>
              <a:rPr lang="tr-TR" sz="2800" b="1" dirty="0">
                <a:latin typeface="Comic Sans MS" pitchFamily="66" charset="0"/>
              </a:rPr>
              <a:t>2. Adım: etkin ders  dinleme ve not tutma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1992"/>
                                        </p:tgtEl>
                                        <p:attrNameLst>
                                          <p:attrName>style.visibility</p:attrName>
                                        </p:attrNameLst>
                                      </p:cBhvr>
                                      <p:to>
                                        <p:strVal val="visible"/>
                                      </p:to>
                                    </p:set>
                                    <p:animEffect transition="in" filter="fade">
                                      <p:cBhvr>
                                        <p:cTn id="7" dur="2000"/>
                                        <p:tgtEl>
                                          <p:spTgt spid="41992"/>
                                        </p:tgtEl>
                                      </p:cBhvr>
                                    </p:animEffect>
                                    <p:anim calcmode="lin" valueType="num">
                                      <p:cBhvr>
                                        <p:cTn id="8" dur="2000" fill="hold"/>
                                        <p:tgtEl>
                                          <p:spTgt spid="41992"/>
                                        </p:tgtEl>
                                        <p:attrNameLst>
                                          <p:attrName>style.rotation</p:attrName>
                                        </p:attrNameLst>
                                      </p:cBhvr>
                                      <p:tavLst>
                                        <p:tav tm="0">
                                          <p:val>
                                            <p:fltVal val="720"/>
                                          </p:val>
                                        </p:tav>
                                        <p:tav tm="100000">
                                          <p:val>
                                            <p:fltVal val="0"/>
                                          </p:val>
                                        </p:tav>
                                      </p:tavLst>
                                    </p:anim>
                                    <p:anim calcmode="lin" valueType="num">
                                      <p:cBhvr>
                                        <p:cTn id="9" dur="2000" fill="hold"/>
                                        <p:tgtEl>
                                          <p:spTgt spid="41992"/>
                                        </p:tgtEl>
                                        <p:attrNameLst>
                                          <p:attrName>ppt_h</p:attrName>
                                        </p:attrNameLst>
                                      </p:cBhvr>
                                      <p:tavLst>
                                        <p:tav tm="0">
                                          <p:val>
                                            <p:fltVal val="0"/>
                                          </p:val>
                                        </p:tav>
                                        <p:tav tm="100000">
                                          <p:val>
                                            <p:strVal val="#ppt_h"/>
                                          </p:val>
                                        </p:tav>
                                      </p:tavLst>
                                    </p:anim>
                                    <p:anim calcmode="lin" valueType="num">
                                      <p:cBhvr>
                                        <p:cTn id="10" dur="2000" fill="hold"/>
                                        <p:tgtEl>
                                          <p:spTgt spid="4199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41993">
                                            <p:txEl>
                                              <p:pRg st="0" end="0"/>
                                            </p:txEl>
                                          </p:spTgt>
                                        </p:tgtEl>
                                        <p:attrNameLst>
                                          <p:attrName>style.visibility</p:attrName>
                                        </p:attrNameLst>
                                      </p:cBhvr>
                                      <p:to>
                                        <p:strVal val="visible"/>
                                      </p:to>
                                    </p:set>
                                    <p:animEffect transition="in" filter="fade">
                                      <p:cBhvr>
                                        <p:cTn id="15" dur="2000"/>
                                        <p:tgtEl>
                                          <p:spTgt spid="41993">
                                            <p:txEl>
                                              <p:pRg st="0" end="0"/>
                                            </p:txEl>
                                          </p:spTgt>
                                        </p:tgtEl>
                                      </p:cBhvr>
                                    </p:animEffect>
                                    <p:anim calcmode="lin" valueType="num">
                                      <p:cBhvr>
                                        <p:cTn id="16" dur="2000" fill="hold"/>
                                        <p:tgtEl>
                                          <p:spTgt spid="4199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4199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4199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1996"/>
                                        </p:tgtEl>
                                        <p:attrNameLst>
                                          <p:attrName>style.visibility</p:attrName>
                                        </p:attrNameLst>
                                      </p:cBhvr>
                                      <p:to>
                                        <p:strVal val="visible"/>
                                      </p:to>
                                    </p:set>
                                    <p:anim calcmode="lin" valueType="num">
                                      <p:cBhvr>
                                        <p:cTn id="23" dur="1000" fill="hold"/>
                                        <p:tgtEl>
                                          <p:spTgt spid="41996"/>
                                        </p:tgtEl>
                                        <p:attrNameLst>
                                          <p:attrName>ppt_w</p:attrName>
                                        </p:attrNameLst>
                                      </p:cBhvr>
                                      <p:tavLst>
                                        <p:tav tm="0">
                                          <p:val>
                                            <p:fltVal val="0"/>
                                          </p:val>
                                        </p:tav>
                                        <p:tav tm="100000">
                                          <p:val>
                                            <p:strVal val="#ppt_w"/>
                                          </p:val>
                                        </p:tav>
                                      </p:tavLst>
                                    </p:anim>
                                    <p:anim calcmode="lin" valueType="num">
                                      <p:cBhvr>
                                        <p:cTn id="24" dur="1000" fill="hold"/>
                                        <p:tgtEl>
                                          <p:spTgt spid="41996"/>
                                        </p:tgtEl>
                                        <p:attrNameLst>
                                          <p:attrName>ppt_h</p:attrName>
                                        </p:attrNameLst>
                                      </p:cBhvr>
                                      <p:tavLst>
                                        <p:tav tm="0">
                                          <p:val>
                                            <p:fltVal val="0"/>
                                          </p:val>
                                        </p:tav>
                                        <p:tav tm="100000">
                                          <p:val>
                                            <p:strVal val="#ppt_h"/>
                                          </p:val>
                                        </p:tav>
                                      </p:tavLst>
                                    </p:anim>
                                    <p:anim calcmode="lin" valueType="num">
                                      <p:cBhvr>
                                        <p:cTn id="25" dur="1000" fill="hold"/>
                                        <p:tgtEl>
                                          <p:spTgt spid="41996"/>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19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41997"/>
                                        </p:tgtEl>
                                        <p:attrNameLst>
                                          <p:attrName>style.visibility</p:attrName>
                                        </p:attrNameLst>
                                      </p:cBhvr>
                                      <p:to>
                                        <p:strVal val="visible"/>
                                      </p:to>
                                    </p:set>
                                    <p:anim calcmode="lin" valueType="num">
                                      <p:cBhvr>
                                        <p:cTn id="31" dur="1000" fill="hold"/>
                                        <p:tgtEl>
                                          <p:spTgt spid="41997"/>
                                        </p:tgtEl>
                                        <p:attrNameLst>
                                          <p:attrName>ppt_w</p:attrName>
                                        </p:attrNameLst>
                                      </p:cBhvr>
                                      <p:tavLst>
                                        <p:tav tm="0">
                                          <p:val>
                                            <p:fltVal val="0"/>
                                          </p:val>
                                        </p:tav>
                                        <p:tav tm="100000">
                                          <p:val>
                                            <p:strVal val="#ppt_w"/>
                                          </p:val>
                                        </p:tav>
                                      </p:tavLst>
                                    </p:anim>
                                    <p:anim calcmode="lin" valueType="num">
                                      <p:cBhvr>
                                        <p:cTn id="32" dur="1000" fill="hold"/>
                                        <p:tgtEl>
                                          <p:spTgt spid="41997"/>
                                        </p:tgtEl>
                                        <p:attrNameLst>
                                          <p:attrName>ppt_h</p:attrName>
                                        </p:attrNameLst>
                                      </p:cBhvr>
                                      <p:tavLst>
                                        <p:tav tm="0">
                                          <p:val>
                                            <p:fltVal val="0"/>
                                          </p:val>
                                        </p:tav>
                                        <p:tav tm="100000">
                                          <p:val>
                                            <p:strVal val="#ppt_h"/>
                                          </p:val>
                                        </p:tav>
                                      </p:tavLst>
                                    </p:anim>
                                    <p:anim calcmode="lin" valueType="num">
                                      <p:cBhvr>
                                        <p:cTn id="33" dur="1000" fill="hold"/>
                                        <p:tgtEl>
                                          <p:spTgt spid="41997"/>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199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41998"/>
                                        </p:tgtEl>
                                        <p:attrNameLst>
                                          <p:attrName>style.visibility</p:attrName>
                                        </p:attrNameLst>
                                      </p:cBhvr>
                                      <p:to>
                                        <p:strVal val="visible"/>
                                      </p:to>
                                    </p:set>
                                    <p:anim calcmode="lin" valueType="num">
                                      <p:cBhvr>
                                        <p:cTn id="39" dur="1000" fill="hold"/>
                                        <p:tgtEl>
                                          <p:spTgt spid="41998"/>
                                        </p:tgtEl>
                                        <p:attrNameLst>
                                          <p:attrName>ppt_w</p:attrName>
                                        </p:attrNameLst>
                                      </p:cBhvr>
                                      <p:tavLst>
                                        <p:tav tm="0">
                                          <p:val>
                                            <p:fltVal val="0"/>
                                          </p:val>
                                        </p:tav>
                                        <p:tav tm="100000">
                                          <p:val>
                                            <p:strVal val="#ppt_w"/>
                                          </p:val>
                                        </p:tav>
                                      </p:tavLst>
                                    </p:anim>
                                    <p:anim calcmode="lin" valueType="num">
                                      <p:cBhvr>
                                        <p:cTn id="40" dur="1000" fill="hold"/>
                                        <p:tgtEl>
                                          <p:spTgt spid="41998"/>
                                        </p:tgtEl>
                                        <p:attrNameLst>
                                          <p:attrName>ppt_h</p:attrName>
                                        </p:attrNameLst>
                                      </p:cBhvr>
                                      <p:tavLst>
                                        <p:tav tm="0">
                                          <p:val>
                                            <p:fltVal val="0"/>
                                          </p:val>
                                        </p:tav>
                                        <p:tav tm="100000">
                                          <p:val>
                                            <p:strVal val="#ppt_h"/>
                                          </p:val>
                                        </p:tav>
                                      </p:tavLst>
                                    </p:anim>
                                    <p:anim calcmode="lin" valueType="num">
                                      <p:cBhvr>
                                        <p:cTn id="41" dur="1000" fill="hold"/>
                                        <p:tgtEl>
                                          <p:spTgt spid="41998"/>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4199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2" grpId="0"/>
      <p:bldP spid="41996" grpId="0"/>
      <p:bldP spid="41997" grpId="0"/>
      <p:bldP spid="4199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6" name="Rectangle 8"/>
          <p:cNvSpPr>
            <a:spLocks noChangeArrowheads="1"/>
          </p:cNvSpPr>
          <p:nvPr/>
        </p:nvSpPr>
        <p:spPr bwMode="auto">
          <a:xfrm>
            <a:off x="785786" y="714356"/>
            <a:ext cx="4141788" cy="579437"/>
          </a:xfrm>
          <a:prstGeom prst="rect">
            <a:avLst/>
          </a:prstGeom>
          <a:noFill/>
          <a:ln w="9525">
            <a:noFill/>
            <a:miter lim="800000"/>
            <a:headEnd/>
            <a:tailEnd/>
          </a:ln>
        </p:spPr>
        <p:txBody>
          <a:bodyPr wrap="none" anchor="ctr">
            <a:spAutoFit/>
          </a:bodyPr>
          <a:lstStyle/>
          <a:p>
            <a:r>
              <a:rPr lang="tr-TR" sz="3200" b="1" dirty="0">
                <a:solidFill>
                  <a:srgbClr val="D60093"/>
                </a:solidFill>
                <a:latin typeface="Comic Sans MS" pitchFamily="66" charset="0"/>
              </a:rPr>
              <a:t>Haftalık Tekrarlar:</a:t>
            </a:r>
            <a:r>
              <a:rPr lang="tr-TR" sz="3200" dirty="0">
                <a:solidFill>
                  <a:srgbClr val="D60093"/>
                </a:solidFill>
                <a:latin typeface="Comic Sans MS" pitchFamily="66" charset="0"/>
              </a:rPr>
              <a:t> </a:t>
            </a:r>
          </a:p>
        </p:txBody>
      </p:sp>
      <p:sp>
        <p:nvSpPr>
          <p:cNvPr id="43017" name="Rectangle 9"/>
          <p:cNvSpPr>
            <a:spLocks noChangeArrowheads="1"/>
          </p:cNvSpPr>
          <p:nvPr/>
        </p:nvSpPr>
        <p:spPr bwMode="auto">
          <a:xfrm>
            <a:off x="642910" y="1643050"/>
            <a:ext cx="8001056" cy="1384995"/>
          </a:xfrm>
          <a:prstGeom prst="rect">
            <a:avLst/>
          </a:prstGeom>
          <a:noFill/>
          <a:ln w="9525">
            <a:noFill/>
            <a:miter lim="800000"/>
            <a:headEnd/>
            <a:tailEnd/>
          </a:ln>
        </p:spPr>
        <p:txBody>
          <a:bodyPr wrap="square" anchor="ctr">
            <a:spAutoFit/>
          </a:bodyPr>
          <a:lstStyle/>
          <a:p>
            <a:pPr algn="just"/>
            <a:r>
              <a:rPr lang="tr-TR" sz="2800" dirty="0">
                <a:latin typeface="Comic Sans MS" pitchFamily="66" charset="0"/>
              </a:rPr>
              <a:t>O hafta içinde derslerde işlenen konuların ve tutulan notların öncelik sırasına göre gözden geçirilmesi ve konu ile ilgili  soru çözme.</a:t>
            </a:r>
          </a:p>
        </p:txBody>
      </p:sp>
      <p:sp>
        <p:nvSpPr>
          <p:cNvPr id="43018" name="Rectangle 10"/>
          <p:cNvSpPr>
            <a:spLocks noChangeArrowheads="1"/>
          </p:cNvSpPr>
          <p:nvPr/>
        </p:nvSpPr>
        <p:spPr bwMode="auto">
          <a:xfrm>
            <a:off x="714348" y="3857628"/>
            <a:ext cx="7786742" cy="1384995"/>
          </a:xfrm>
          <a:prstGeom prst="rect">
            <a:avLst/>
          </a:prstGeom>
          <a:noFill/>
          <a:ln w="9525">
            <a:noFill/>
            <a:miter lim="800000"/>
            <a:headEnd/>
            <a:tailEnd/>
          </a:ln>
        </p:spPr>
        <p:txBody>
          <a:bodyPr wrap="square" anchor="ctr">
            <a:spAutoFit/>
          </a:bodyPr>
          <a:lstStyle/>
          <a:p>
            <a:pPr algn="just">
              <a:buFont typeface="Symbol" pitchFamily="18" charset="2"/>
              <a:buChar char=""/>
              <a:tabLst>
                <a:tab pos="457200" algn="l"/>
              </a:tabLst>
            </a:pPr>
            <a:r>
              <a:rPr lang="tr-TR" sz="2800" dirty="0" smtClean="0">
                <a:latin typeface="Comic Sans MS" pitchFamily="66" charset="0"/>
              </a:rPr>
              <a:t> Kendinize</a:t>
            </a:r>
            <a:r>
              <a:rPr lang="tr-TR" sz="2800" dirty="0">
                <a:latin typeface="Comic Sans MS" pitchFamily="66" charset="0"/>
              </a:rPr>
              <a:t>,  Pazartesi, Cumartesi veya Pazar günü </a:t>
            </a:r>
          </a:p>
          <a:p>
            <a:pPr algn="just">
              <a:buFont typeface="Symbol" pitchFamily="18" charset="2"/>
              <a:buNone/>
              <a:tabLst>
                <a:tab pos="457200" algn="l"/>
              </a:tabLst>
            </a:pPr>
            <a:r>
              <a:rPr lang="tr-TR" sz="2800" b="1" dirty="0">
                <a:latin typeface="Comic Sans MS" pitchFamily="66" charset="0"/>
              </a:rPr>
              <a:t>  Deneme Sınavı</a:t>
            </a:r>
            <a:r>
              <a:rPr lang="tr-TR" sz="2800" dirty="0">
                <a:latin typeface="Comic Sans MS" pitchFamily="66" charset="0"/>
              </a:rPr>
              <a:t> günü olarak zaman ayırın</a:t>
            </a:r>
            <a:r>
              <a:rPr lang="tr-TR"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3016"/>
                                        </p:tgtEl>
                                        <p:attrNameLst>
                                          <p:attrName>style.visibility</p:attrName>
                                        </p:attrNameLst>
                                      </p:cBhvr>
                                      <p:to>
                                        <p:strVal val="visible"/>
                                      </p:to>
                                    </p:set>
                                    <p:anim calcmode="lin" valueType="num">
                                      <p:cBhvr>
                                        <p:cTn id="7" dur="1000" fill="hold"/>
                                        <p:tgtEl>
                                          <p:spTgt spid="43016"/>
                                        </p:tgtEl>
                                        <p:attrNameLst>
                                          <p:attrName>ppt_w</p:attrName>
                                        </p:attrNameLst>
                                      </p:cBhvr>
                                      <p:tavLst>
                                        <p:tav tm="0">
                                          <p:val>
                                            <p:fltVal val="0"/>
                                          </p:val>
                                        </p:tav>
                                        <p:tav tm="100000">
                                          <p:val>
                                            <p:strVal val="#ppt_w"/>
                                          </p:val>
                                        </p:tav>
                                      </p:tavLst>
                                    </p:anim>
                                    <p:anim calcmode="lin" valueType="num">
                                      <p:cBhvr>
                                        <p:cTn id="8" dur="1000" fill="hold"/>
                                        <p:tgtEl>
                                          <p:spTgt spid="43016"/>
                                        </p:tgtEl>
                                        <p:attrNameLst>
                                          <p:attrName>ppt_h</p:attrName>
                                        </p:attrNameLst>
                                      </p:cBhvr>
                                      <p:tavLst>
                                        <p:tav tm="0">
                                          <p:val>
                                            <p:fltVal val="0"/>
                                          </p:val>
                                        </p:tav>
                                        <p:tav tm="100000">
                                          <p:val>
                                            <p:strVal val="#ppt_h"/>
                                          </p:val>
                                        </p:tav>
                                      </p:tavLst>
                                    </p:anim>
                                    <p:anim calcmode="lin" valueType="num">
                                      <p:cBhvr>
                                        <p:cTn id="9" dur="1000" fill="hold"/>
                                        <p:tgtEl>
                                          <p:spTgt spid="4301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30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3017"/>
                                        </p:tgtEl>
                                        <p:attrNameLst>
                                          <p:attrName>style.visibility</p:attrName>
                                        </p:attrNameLst>
                                      </p:cBhvr>
                                      <p:to>
                                        <p:strVal val="visible"/>
                                      </p:to>
                                    </p:set>
                                    <p:anim calcmode="lin" valueType="num">
                                      <p:cBhvr>
                                        <p:cTn id="15" dur="1000" fill="hold"/>
                                        <p:tgtEl>
                                          <p:spTgt spid="43017"/>
                                        </p:tgtEl>
                                        <p:attrNameLst>
                                          <p:attrName>ppt_w</p:attrName>
                                        </p:attrNameLst>
                                      </p:cBhvr>
                                      <p:tavLst>
                                        <p:tav tm="0">
                                          <p:val>
                                            <p:fltVal val="0"/>
                                          </p:val>
                                        </p:tav>
                                        <p:tav tm="100000">
                                          <p:val>
                                            <p:strVal val="#ppt_w"/>
                                          </p:val>
                                        </p:tav>
                                      </p:tavLst>
                                    </p:anim>
                                    <p:anim calcmode="lin" valueType="num">
                                      <p:cBhvr>
                                        <p:cTn id="16" dur="1000" fill="hold"/>
                                        <p:tgtEl>
                                          <p:spTgt spid="43017"/>
                                        </p:tgtEl>
                                        <p:attrNameLst>
                                          <p:attrName>ppt_h</p:attrName>
                                        </p:attrNameLst>
                                      </p:cBhvr>
                                      <p:tavLst>
                                        <p:tav tm="0">
                                          <p:val>
                                            <p:fltVal val="0"/>
                                          </p:val>
                                        </p:tav>
                                        <p:tav tm="100000">
                                          <p:val>
                                            <p:strVal val="#ppt_h"/>
                                          </p:val>
                                        </p:tav>
                                      </p:tavLst>
                                    </p:anim>
                                    <p:anim calcmode="lin" valueType="num">
                                      <p:cBhvr>
                                        <p:cTn id="17" dur="1000" fill="hold"/>
                                        <p:tgtEl>
                                          <p:spTgt spid="4301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30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3018"/>
                                        </p:tgtEl>
                                        <p:attrNameLst>
                                          <p:attrName>style.visibility</p:attrName>
                                        </p:attrNameLst>
                                      </p:cBhvr>
                                      <p:to>
                                        <p:strVal val="visible"/>
                                      </p:to>
                                    </p:set>
                                    <p:anim calcmode="lin" valueType="num">
                                      <p:cBhvr>
                                        <p:cTn id="23" dur="1000" fill="hold"/>
                                        <p:tgtEl>
                                          <p:spTgt spid="43018"/>
                                        </p:tgtEl>
                                        <p:attrNameLst>
                                          <p:attrName>ppt_w</p:attrName>
                                        </p:attrNameLst>
                                      </p:cBhvr>
                                      <p:tavLst>
                                        <p:tav tm="0">
                                          <p:val>
                                            <p:fltVal val="0"/>
                                          </p:val>
                                        </p:tav>
                                        <p:tav tm="100000">
                                          <p:val>
                                            <p:strVal val="#ppt_w"/>
                                          </p:val>
                                        </p:tav>
                                      </p:tavLst>
                                    </p:anim>
                                    <p:anim calcmode="lin" valueType="num">
                                      <p:cBhvr>
                                        <p:cTn id="24" dur="1000" fill="hold"/>
                                        <p:tgtEl>
                                          <p:spTgt spid="43018"/>
                                        </p:tgtEl>
                                        <p:attrNameLst>
                                          <p:attrName>ppt_h</p:attrName>
                                        </p:attrNameLst>
                                      </p:cBhvr>
                                      <p:tavLst>
                                        <p:tav tm="0">
                                          <p:val>
                                            <p:fltVal val="0"/>
                                          </p:val>
                                        </p:tav>
                                        <p:tav tm="100000">
                                          <p:val>
                                            <p:strVal val="#ppt_h"/>
                                          </p:val>
                                        </p:tav>
                                      </p:tavLst>
                                    </p:anim>
                                    <p:anim calcmode="lin" valueType="num">
                                      <p:cBhvr>
                                        <p:cTn id="25" dur="1000" fill="hold"/>
                                        <p:tgtEl>
                                          <p:spTgt spid="43018"/>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301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6" grpId="0"/>
      <p:bldP spid="43017" grpId="0"/>
      <p:bldP spid="4301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0" name="Rectangle 8"/>
          <p:cNvSpPr>
            <a:spLocks noChangeArrowheads="1"/>
          </p:cNvSpPr>
          <p:nvPr/>
        </p:nvSpPr>
        <p:spPr bwMode="auto">
          <a:xfrm>
            <a:off x="323850" y="153988"/>
            <a:ext cx="6022803" cy="584775"/>
          </a:xfrm>
          <a:prstGeom prst="rect">
            <a:avLst/>
          </a:prstGeom>
          <a:noFill/>
          <a:ln w="9525">
            <a:noFill/>
            <a:miter lim="800000"/>
            <a:headEnd/>
            <a:tailEnd/>
          </a:ln>
        </p:spPr>
        <p:txBody>
          <a:bodyPr wrap="none" anchor="ctr">
            <a:spAutoFit/>
          </a:bodyPr>
          <a:lstStyle/>
          <a:p>
            <a:pPr algn="just"/>
            <a:r>
              <a:rPr lang="tr-TR" sz="3200" b="1" dirty="0">
                <a:solidFill>
                  <a:srgbClr val="D60093"/>
                </a:solidFill>
                <a:latin typeface="Comic Sans MS" pitchFamily="66" charset="0"/>
              </a:rPr>
              <a:t>Üçüncü adım : </a:t>
            </a:r>
            <a:r>
              <a:rPr lang="tr-TR" sz="3200" b="1" dirty="0">
                <a:solidFill>
                  <a:schemeClr val="tx2"/>
                </a:solidFill>
                <a:latin typeface="Comic Sans MS" pitchFamily="66" charset="0"/>
              </a:rPr>
              <a:t>PERFORMANS</a:t>
            </a:r>
          </a:p>
        </p:txBody>
      </p:sp>
      <p:sp>
        <p:nvSpPr>
          <p:cNvPr id="44041" name="Rectangle 9"/>
          <p:cNvSpPr>
            <a:spLocks noChangeArrowheads="1"/>
          </p:cNvSpPr>
          <p:nvPr/>
        </p:nvSpPr>
        <p:spPr bwMode="auto">
          <a:xfrm>
            <a:off x="323850" y="765175"/>
            <a:ext cx="7600157" cy="646331"/>
          </a:xfrm>
          <a:prstGeom prst="rect">
            <a:avLst/>
          </a:prstGeom>
          <a:noFill/>
          <a:ln w="9525">
            <a:noFill/>
            <a:miter lim="800000"/>
            <a:headEnd/>
            <a:tailEnd/>
          </a:ln>
        </p:spPr>
        <p:txBody>
          <a:bodyPr wrap="none" anchor="ctr">
            <a:spAutoFit/>
          </a:bodyPr>
          <a:lstStyle/>
          <a:p>
            <a:pPr algn="just"/>
            <a:r>
              <a:rPr lang="tr-TR" sz="3600" b="1" dirty="0">
                <a:solidFill>
                  <a:srgbClr val="D60093"/>
                </a:solidFill>
                <a:latin typeface="Comic Sans MS" pitchFamily="66" charset="0"/>
              </a:rPr>
              <a:t>Dördüncü adım : </a:t>
            </a:r>
            <a:r>
              <a:rPr lang="tr-TR" sz="3200" b="1" dirty="0">
                <a:solidFill>
                  <a:schemeClr val="tx2"/>
                </a:solidFill>
                <a:latin typeface="Comic Sans MS" pitchFamily="66" charset="0"/>
              </a:rPr>
              <a:t>DEĞERLENDİRME</a:t>
            </a:r>
            <a:endParaRPr lang="tr-TR" sz="3600" b="1" dirty="0">
              <a:solidFill>
                <a:schemeClr val="tx2"/>
              </a:solidFill>
              <a:latin typeface="Comic Sans MS" pitchFamily="66" charset="0"/>
            </a:endParaRPr>
          </a:p>
        </p:txBody>
      </p:sp>
      <p:sp>
        <p:nvSpPr>
          <p:cNvPr id="44042" name="Rectangle 10"/>
          <p:cNvSpPr>
            <a:spLocks noChangeArrowheads="1"/>
          </p:cNvSpPr>
          <p:nvPr/>
        </p:nvSpPr>
        <p:spPr bwMode="auto">
          <a:xfrm>
            <a:off x="214282" y="1357298"/>
            <a:ext cx="8715404" cy="1815882"/>
          </a:xfrm>
          <a:prstGeom prst="rect">
            <a:avLst/>
          </a:prstGeom>
          <a:noFill/>
          <a:ln w="9525">
            <a:noFill/>
            <a:miter lim="800000"/>
            <a:headEnd/>
            <a:tailEnd/>
          </a:ln>
        </p:spPr>
        <p:txBody>
          <a:bodyPr wrap="square" anchor="ctr">
            <a:spAutoFit/>
          </a:bodyPr>
          <a:lstStyle/>
          <a:p>
            <a:pPr algn="just"/>
            <a:r>
              <a:rPr lang="tr-TR" sz="2800" dirty="0">
                <a:latin typeface="Comic Sans MS" pitchFamily="66" charset="0"/>
              </a:rPr>
              <a:t>Örneğin, 40 Türkçe sorusunu 40 dakika </a:t>
            </a:r>
          </a:p>
          <a:p>
            <a:pPr algn="just"/>
            <a:r>
              <a:rPr lang="tr-TR" sz="2800" dirty="0">
                <a:latin typeface="Comic Sans MS" pitchFamily="66" charset="0"/>
              </a:rPr>
              <a:t>zaman tutarak çözmeye çalıştınız. Kendinize şu soruları</a:t>
            </a:r>
          </a:p>
          <a:p>
            <a:pPr algn="just"/>
            <a:r>
              <a:rPr lang="tr-TR" sz="2800" dirty="0">
                <a:latin typeface="Comic Sans MS" pitchFamily="66" charset="0"/>
              </a:rPr>
              <a:t>sorun...</a:t>
            </a:r>
          </a:p>
        </p:txBody>
      </p:sp>
      <p:sp>
        <p:nvSpPr>
          <p:cNvPr id="44043" name="Rectangle 11"/>
          <p:cNvSpPr>
            <a:spLocks noChangeArrowheads="1"/>
          </p:cNvSpPr>
          <p:nvPr/>
        </p:nvSpPr>
        <p:spPr bwMode="auto">
          <a:xfrm>
            <a:off x="500034" y="3071810"/>
            <a:ext cx="5894388" cy="549275"/>
          </a:xfrm>
          <a:prstGeom prst="rect">
            <a:avLst/>
          </a:prstGeom>
          <a:noFill/>
          <a:ln w="9525">
            <a:noFill/>
            <a:miter lim="800000"/>
            <a:headEnd/>
            <a:tailEnd/>
          </a:ln>
        </p:spPr>
        <p:txBody>
          <a:bodyPr wrap="none" anchor="ctr">
            <a:spAutoFit/>
          </a:bodyPr>
          <a:lstStyle/>
          <a:p>
            <a:pPr algn="just"/>
            <a:r>
              <a:rPr lang="tr-TR" sz="3000" b="1" dirty="0">
                <a:latin typeface="Comic Sans MS" pitchFamily="66" charset="0"/>
              </a:rPr>
              <a:t>1. Zaman problemim var mı?</a:t>
            </a:r>
          </a:p>
        </p:txBody>
      </p:sp>
      <p:sp>
        <p:nvSpPr>
          <p:cNvPr id="44044" name="Rectangle 12"/>
          <p:cNvSpPr>
            <a:spLocks noChangeArrowheads="1"/>
          </p:cNvSpPr>
          <p:nvPr/>
        </p:nvSpPr>
        <p:spPr bwMode="auto">
          <a:xfrm>
            <a:off x="500034" y="3714752"/>
            <a:ext cx="7004051" cy="549275"/>
          </a:xfrm>
          <a:prstGeom prst="rect">
            <a:avLst/>
          </a:prstGeom>
          <a:noFill/>
          <a:ln w="9525">
            <a:noFill/>
            <a:miter lim="800000"/>
            <a:headEnd/>
            <a:tailEnd/>
          </a:ln>
        </p:spPr>
        <p:txBody>
          <a:bodyPr wrap="square" anchor="ctr">
            <a:spAutoFit/>
          </a:bodyPr>
          <a:lstStyle/>
          <a:p>
            <a:pPr algn="just"/>
            <a:r>
              <a:rPr lang="tr-TR" sz="3000" b="1" dirty="0">
                <a:latin typeface="Comic Sans MS" pitchFamily="66" charset="0"/>
              </a:rPr>
              <a:t>2. Kaç </a:t>
            </a:r>
            <a:r>
              <a:rPr lang="tr-TR" sz="3000" b="1" dirty="0">
                <a:solidFill>
                  <a:srgbClr val="0000FF"/>
                </a:solidFill>
                <a:latin typeface="Comic Sans MS" pitchFamily="66" charset="0"/>
              </a:rPr>
              <a:t>DOĞRU</a:t>
            </a:r>
            <a:r>
              <a:rPr lang="tr-TR" sz="3000" b="1" dirty="0">
                <a:latin typeface="Comic Sans MS" pitchFamily="66" charset="0"/>
              </a:rPr>
              <a:t>, Kaç </a:t>
            </a:r>
            <a:r>
              <a:rPr lang="tr-TR" sz="3000" b="1" dirty="0">
                <a:solidFill>
                  <a:srgbClr val="FF0000"/>
                </a:solidFill>
                <a:latin typeface="Comic Sans MS" pitchFamily="66" charset="0"/>
              </a:rPr>
              <a:t>YANLIŞ</a:t>
            </a:r>
            <a:r>
              <a:rPr lang="tr-TR" sz="3000" b="1" dirty="0">
                <a:latin typeface="Comic Sans MS" pitchFamily="66" charset="0"/>
              </a:rPr>
              <a:t> yaptım</a:t>
            </a:r>
          </a:p>
        </p:txBody>
      </p:sp>
      <p:sp>
        <p:nvSpPr>
          <p:cNvPr id="44045" name="Rectangle 13"/>
          <p:cNvSpPr>
            <a:spLocks noChangeArrowheads="1"/>
          </p:cNvSpPr>
          <p:nvPr/>
        </p:nvSpPr>
        <p:spPr bwMode="auto">
          <a:xfrm>
            <a:off x="571472" y="4429132"/>
            <a:ext cx="8286808" cy="892552"/>
          </a:xfrm>
          <a:prstGeom prst="rect">
            <a:avLst/>
          </a:prstGeom>
          <a:solidFill>
            <a:srgbClr val="F1F9A5"/>
          </a:solidFill>
          <a:ln w="9525">
            <a:noFill/>
            <a:miter lim="800000"/>
            <a:headEnd/>
            <a:tailEnd/>
          </a:ln>
        </p:spPr>
        <p:txBody>
          <a:bodyPr wrap="square" anchor="ctr">
            <a:spAutoFit/>
          </a:bodyPr>
          <a:lstStyle/>
          <a:p>
            <a:pPr algn="just"/>
            <a:r>
              <a:rPr lang="tr-TR" sz="2800" b="1" dirty="0" smtClean="0">
                <a:latin typeface="Comic Sans MS" pitchFamily="66" charset="0"/>
              </a:rPr>
              <a:t>3.</a:t>
            </a:r>
            <a:r>
              <a:rPr lang="tr-TR" sz="2800" b="1" dirty="0" smtClean="0">
                <a:solidFill>
                  <a:srgbClr val="FF0000"/>
                </a:solidFill>
                <a:latin typeface="Comic Sans MS" pitchFamily="66" charset="0"/>
              </a:rPr>
              <a:t>YANLIŞLAR</a:t>
            </a:r>
            <a:r>
              <a:rPr lang="tr-TR" sz="2800" b="1" dirty="0">
                <a:latin typeface="Comic Sans MS" pitchFamily="66" charset="0"/>
              </a:rPr>
              <a:t>, HANGİ KONUDAN, NEDEN </a:t>
            </a:r>
          </a:p>
          <a:p>
            <a:pPr algn="just"/>
            <a:r>
              <a:rPr lang="tr-TR" sz="2400" b="1" dirty="0">
                <a:latin typeface="Comic Sans MS" pitchFamily="66" charset="0"/>
              </a:rPr>
              <a:t>(</a:t>
            </a:r>
            <a:r>
              <a:rPr lang="tr-TR" sz="2400" b="1" dirty="0" smtClean="0">
                <a:latin typeface="Comic Sans MS" pitchFamily="66" charset="0"/>
              </a:rPr>
              <a:t>Bilgi Eksikliği, </a:t>
            </a:r>
            <a:r>
              <a:rPr lang="tr-TR" sz="2400" b="1" dirty="0" smtClean="0">
                <a:solidFill>
                  <a:srgbClr val="FF0000"/>
                </a:solidFill>
                <a:latin typeface="Comic Sans MS" pitchFamily="66" charset="0"/>
              </a:rPr>
              <a:t>DİKKATSİZLİK</a:t>
            </a:r>
            <a:r>
              <a:rPr lang="tr-TR" sz="2400" b="1" dirty="0" smtClean="0">
                <a:latin typeface="Comic Sans MS" pitchFamily="66" charset="0"/>
              </a:rPr>
              <a:t>, Hatalı </a:t>
            </a:r>
            <a:r>
              <a:rPr lang="tr-TR" sz="2400" b="1" dirty="0">
                <a:latin typeface="Comic Sans MS" pitchFamily="66" charset="0"/>
              </a:rPr>
              <a:t>okuma vb..</a:t>
            </a:r>
          </a:p>
        </p:txBody>
      </p:sp>
      <p:sp>
        <p:nvSpPr>
          <p:cNvPr id="44046" name="Rectangle 14"/>
          <p:cNvSpPr>
            <a:spLocks noChangeArrowheads="1"/>
          </p:cNvSpPr>
          <p:nvPr/>
        </p:nvSpPr>
        <p:spPr bwMode="auto">
          <a:xfrm>
            <a:off x="428596" y="5516563"/>
            <a:ext cx="8429684" cy="954107"/>
          </a:xfrm>
          <a:prstGeom prst="rect">
            <a:avLst/>
          </a:prstGeom>
          <a:noFill/>
          <a:ln w="9525">
            <a:noFill/>
            <a:miter lim="800000"/>
            <a:headEnd/>
            <a:tailEnd/>
          </a:ln>
        </p:spPr>
        <p:txBody>
          <a:bodyPr wrap="square" anchor="ctr">
            <a:spAutoFit/>
          </a:bodyPr>
          <a:lstStyle/>
          <a:p>
            <a:pPr algn="just"/>
            <a:r>
              <a:rPr lang="tr-TR" sz="3200" b="1" dirty="0">
                <a:solidFill>
                  <a:srgbClr val="D60093"/>
                </a:solidFill>
                <a:latin typeface="Comic Sans MS" pitchFamily="66" charset="0"/>
              </a:rPr>
              <a:t>Akıl Defteri:</a:t>
            </a:r>
            <a:r>
              <a:rPr lang="tr-TR" sz="2400" b="1" dirty="0">
                <a:latin typeface="Comic Sans MS" pitchFamily="66" charset="0"/>
              </a:rPr>
              <a:t> </a:t>
            </a:r>
            <a:r>
              <a:rPr lang="tr-TR" sz="2400" dirty="0">
                <a:latin typeface="Comic Sans MS" pitchFamily="66" charset="0"/>
              </a:rPr>
              <a:t>yaptığın sınav analizini not al ve </a:t>
            </a:r>
          </a:p>
          <a:p>
            <a:pPr algn="just"/>
            <a:r>
              <a:rPr lang="tr-TR" sz="2400" dirty="0">
                <a:latin typeface="Comic Sans MS" pitchFamily="66" charset="0"/>
              </a:rPr>
              <a:t>bir sonraki sınavda aynı hataları tekrarlama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4040"/>
                                        </p:tgtEl>
                                        <p:attrNameLst>
                                          <p:attrName>style.visibility</p:attrName>
                                        </p:attrNameLst>
                                      </p:cBhvr>
                                      <p:to>
                                        <p:strVal val="visible"/>
                                      </p:to>
                                    </p:set>
                                    <p:animEffect transition="in" filter="fade">
                                      <p:cBhvr>
                                        <p:cTn id="7" dur="2000"/>
                                        <p:tgtEl>
                                          <p:spTgt spid="44040"/>
                                        </p:tgtEl>
                                      </p:cBhvr>
                                    </p:animEffect>
                                    <p:anim calcmode="lin" valueType="num">
                                      <p:cBhvr>
                                        <p:cTn id="8" dur="2000" fill="hold"/>
                                        <p:tgtEl>
                                          <p:spTgt spid="44040"/>
                                        </p:tgtEl>
                                        <p:attrNameLst>
                                          <p:attrName>style.rotation</p:attrName>
                                        </p:attrNameLst>
                                      </p:cBhvr>
                                      <p:tavLst>
                                        <p:tav tm="0">
                                          <p:val>
                                            <p:fltVal val="720"/>
                                          </p:val>
                                        </p:tav>
                                        <p:tav tm="100000">
                                          <p:val>
                                            <p:fltVal val="0"/>
                                          </p:val>
                                        </p:tav>
                                      </p:tavLst>
                                    </p:anim>
                                    <p:anim calcmode="lin" valueType="num">
                                      <p:cBhvr>
                                        <p:cTn id="9" dur="2000" fill="hold"/>
                                        <p:tgtEl>
                                          <p:spTgt spid="44040"/>
                                        </p:tgtEl>
                                        <p:attrNameLst>
                                          <p:attrName>ppt_h</p:attrName>
                                        </p:attrNameLst>
                                      </p:cBhvr>
                                      <p:tavLst>
                                        <p:tav tm="0">
                                          <p:val>
                                            <p:fltVal val="0"/>
                                          </p:val>
                                        </p:tav>
                                        <p:tav tm="100000">
                                          <p:val>
                                            <p:strVal val="#ppt_h"/>
                                          </p:val>
                                        </p:tav>
                                      </p:tavLst>
                                    </p:anim>
                                    <p:anim calcmode="lin" valueType="num">
                                      <p:cBhvr>
                                        <p:cTn id="10" dur="2000" fill="hold"/>
                                        <p:tgtEl>
                                          <p:spTgt spid="4404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4041"/>
                                        </p:tgtEl>
                                        <p:attrNameLst>
                                          <p:attrName>style.visibility</p:attrName>
                                        </p:attrNameLst>
                                      </p:cBhvr>
                                      <p:to>
                                        <p:strVal val="visible"/>
                                      </p:to>
                                    </p:set>
                                    <p:anim calcmode="lin" valueType="num">
                                      <p:cBhvr>
                                        <p:cTn id="15" dur="1000" fill="hold"/>
                                        <p:tgtEl>
                                          <p:spTgt spid="44041"/>
                                        </p:tgtEl>
                                        <p:attrNameLst>
                                          <p:attrName>ppt_w</p:attrName>
                                        </p:attrNameLst>
                                      </p:cBhvr>
                                      <p:tavLst>
                                        <p:tav tm="0">
                                          <p:val>
                                            <p:fltVal val="0"/>
                                          </p:val>
                                        </p:tav>
                                        <p:tav tm="100000">
                                          <p:val>
                                            <p:strVal val="#ppt_w"/>
                                          </p:val>
                                        </p:tav>
                                      </p:tavLst>
                                    </p:anim>
                                    <p:anim calcmode="lin" valueType="num">
                                      <p:cBhvr>
                                        <p:cTn id="16" dur="1000" fill="hold"/>
                                        <p:tgtEl>
                                          <p:spTgt spid="44041"/>
                                        </p:tgtEl>
                                        <p:attrNameLst>
                                          <p:attrName>ppt_h</p:attrName>
                                        </p:attrNameLst>
                                      </p:cBhvr>
                                      <p:tavLst>
                                        <p:tav tm="0">
                                          <p:val>
                                            <p:fltVal val="0"/>
                                          </p:val>
                                        </p:tav>
                                        <p:tav tm="100000">
                                          <p:val>
                                            <p:strVal val="#ppt_h"/>
                                          </p:val>
                                        </p:tav>
                                      </p:tavLst>
                                    </p:anim>
                                    <p:anim calcmode="lin" valueType="num">
                                      <p:cBhvr>
                                        <p:cTn id="17" dur="1000" fill="hold"/>
                                        <p:tgtEl>
                                          <p:spTgt spid="44041"/>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404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4042"/>
                                        </p:tgtEl>
                                        <p:attrNameLst>
                                          <p:attrName>style.visibility</p:attrName>
                                        </p:attrNameLst>
                                      </p:cBhvr>
                                      <p:to>
                                        <p:strVal val="visible"/>
                                      </p:to>
                                    </p:set>
                                    <p:anim calcmode="lin" valueType="num">
                                      <p:cBhvr>
                                        <p:cTn id="23" dur="1000" fill="hold"/>
                                        <p:tgtEl>
                                          <p:spTgt spid="44042"/>
                                        </p:tgtEl>
                                        <p:attrNameLst>
                                          <p:attrName>ppt_w</p:attrName>
                                        </p:attrNameLst>
                                      </p:cBhvr>
                                      <p:tavLst>
                                        <p:tav tm="0">
                                          <p:val>
                                            <p:fltVal val="0"/>
                                          </p:val>
                                        </p:tav>
                                        <p:tav tm="100000">
                                          <p:val>
                                            <p:strVal val="#ppt_w"/>
                                          </p:val>
                                        </p:tav>
                                      </p:tavLst>
                                    </p:anim>
                                    <p:anim calcmode="lin" valueType="num">
                                      <p:cBhvr>
                                        <p:cTn id="24" dur="1000" fill="hold"/>
                                        <p:tgtEl>
                                          <p:spTgt spid="44042"/>
                                        </p:tgtEl>
                                        <p:attrNameLst>
                                          <p:attrName>ppt_h</p:attrName>
                                        </p:attrNameLst>
                                      </p:cBhvr>
                                      <p:tavLst>
                                        <p:tav tm="0">
                                          <p:val>
                                            <p:fltVal val="0"/>
                                          </p:val>
                                        </p:tav>
                                        <p:tav tm="100000">
                                          <p:val>
                                            <p:strVal val="#ppt_h"/>
                                          </p:val>
                                        </p:tav>
                                      </p:tavLst>
                                    </p:anim>
                                    <p:anim calcmode="lin" valueType="num">
                                      <p:cBhvr>
                                        <p:cTn id="25" dur="1000" fill="hold"/>
                                        <p:tgtEl>
                                          <p:spTgt spid="44042"/>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404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44043"/>
                                        </p:tgtEl>
                                        <p:attrNameLst>
                                          <p:attrName>style.visibility</p:attrName>
                                        </p:attrNameLst>
                                      </p:cBhvr>
                                      <p:to>
                                        <p:strVal val="visible"/>
                                      </p:to>
                                    </p:set>
                                    <p:anim calcmode="lin" valueType="num">
                                      <p:cBhvr>
                                        <p:cTn id="31" dur="1000" fill="hold"/>
                                        <p:tgtEl>
                                          <p:spTgt spid="44043"/>
                                        </p:tgtEl>
                                        <p:attrNameLst>
                                          <p:attrName>ppt_w</p:attrName>
                                        </p:attrNameLst>
                                      </p:cBhvr>
                                      <p:tavLst>
                                        <p:tav tm="0">
                                          <p:val>
                                            <p:fltVal val="0"/>
                                          </p:val>
                                        </p:tav>
                                        <p:tav tm="100000">
                                          <p:val>
                                            <p:strVal val="#ppt_w"/>
                                          </p:val>
                                        </p:tav>
                                      </p:tavLst>
                                    </p:anim>
                                    <p:anim calcmode="lin" valueType="num">
                                      <p:cBhvr>
                                        <p:cTn id="32" dur="1000" fill="hold"/>
                                        <p:tgtEl>
                                          <p:spTgt spid="44043"/>
                                        </p:tgtEl>
                                        <p:attrNameLst>
                                          <p:attrName>ppt_h</p:attrName>
                                        </p:attrNameLst>
                                      </p:cBhvr>
                                      <p:tavLst>
                                        <p:tav tm="0">
                                          <p:val>
                                            <p:fltVal val="0"/>
                                          </p:val>
                                        </p:tav>
                                        <p:tav tm="100000">
                                          <p:val>
                                            <p:strVal val="#ppt_h"/>
                                          </p:val>
                                        </p:tav>
                                      </p:tavLst>
                                    </p:anim>
                                    <p:anim calcmode="lin" valueType="num">
                                      <p:cBhvr>
                                        <p:cTn id="33" dur="1000" fill="hold"/>
                                        <p:tgtEl>
                                          <p:spTgt spid="44043"/>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404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44044"/>
                                        </p:tgtEl>
                                        <p:attrNameLst>
                                          <p:attrName>style.visibility</p:attrName>
                                        </p:attrNameLst>
                                      </p:cBhvr>
                                      <p:to>
                                        <p:strVal val="visible"/>
                                      </p:to>
                                    </p:set>
                                    <p:anim calcmode="lin" valueType="num">
                                      <p:cBhvr>
                                        <p:cTn id="39" dur="1000" fill="hold"/>
                                        <p:tgtEl>
                                          <p:spTgt spid="44044"/>
                                        </p:tgtEl>
                                        <p:attrNameLst>
                                          <p:attrName>ppt_w</p:attrName>
                                        </p:attrNameLst>
                                      </p:cBhvr>
                                      <p:tavLst>
                                        <p:tav tm="0">
                                          <p:val>
                                            <p:fltVal val="0"/>
                                          </p:val>
                                        </p:tav>
                                        <p:tav tm="100000">
                                          <p:val>
                                            <p:strVal val="#ppt_w"/>
                                          </p:val>
                                        </p:tav>
                                      </p:tavLst>
                                    </p:anim>
                                    <p:anim calcmode="lin" valueType="num">
                                      <p:cBhvr>
                                        <p:cTn id="40" dur="1000" fill="hold"/>
                                        <p:tgtEl>
                                          <p:spTgt spid="44044"/>
                                        </p:tgtEl>
                                        <p:attrNameLst>
                                          <p:attrName>ppt_h</p:attrName>
                                        </p:attrNameLst>
                                      </p:cBhvr>
                                      <p:tavLst>
                                        <p:tav tm="0">
                                          <p:val>
                                            <p:fltVal val="0"/>
                                          </p:val>
                                        </p:tav>
                                        <p:tav tm="100000">
                                          <p:val>
                                            <p:strVal val="#ppt_h"/>
                                          </p:val>
                                        </p:tav>
                                      </p:tavLst>
                                    </p:anim>
                                    <p:anim calcmode="lin" valueType="num">
                                      <p:cBhvr>
                                        <p:cTn id="41" dur="1000" fill="hold"/>
                                        <p:tgtEl>
                                          <p:spTgt spid="44044"/>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440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44045"/>
                                        </p:tgtEl>
                                        <p:attrNameLst>
                                          <p:attrName>style.visibility</p:attrName>
                                        </p:attrNameLst>
                                      </p:cBhvr>
                                      <p:to>
                                        <p:strVal val="visible"/>
                                      </p:to>
                                    </p:set>
                                    <p:anim calcmode="lin" valueType="num">
                                      <p:cBhvr>
                                        <p:cTn id="47" dur="1000" fill="hold"/>
                                        <p:tgtEl>
                                          <p:spTgt spid="44045"/>
                                        </p:tgtEl>
                                        <p:attrNameLst>
                                          <p:attrName>ppt_w</p:attrName>
                                        </p:attrNameLst>
                                      </p:cBhvr>
                                      <p:tavLst>
                                        <p:tav tm="0">
                                          <p:val>
                                            <p:fltVal val="0"/>
                                          </p:val>
                                        </p:tav>
                                        <p:tav tm="100000">
                                          <p:val>
                                            <p:strVal val="#ppt_w"/>
                                          </p:val>
                                        </p:tav>
                                      </p:tavLst>
                                    </p:anim>
                                    <p:anim calcmode="lin" valueType="num">
                                      <p:cBhvr>
                                        <p:cTn id="48" dur="1000" fill="hold"/>
                                        <p:tgtEl>
                                          <p:spTgt spid="44045"/>
                                        </p:tgtEl>
                                        <p:attrNameLst>
                                          <p:attrName>ppt_h</p:attrName>
                                        </p:attrNameLst>
                                      </p:cBhvr>
                                      <p:tavLst>
                                        <p:tav tm="0">
                                          <p:val>
                                            <p:fltVal val="0"/>
                                          </p:val>
                                        </p:tav>
                                        <p:tav tm="100000">
                                          <p:val>
                                            <p:strVal val="#ppt_h"/>
                                          </p:val>
                                        </p:tav>
                                      </p:tavLst>
                                    </p:anim>
                                    <p:anim calcmode="lin" valueType="num">
                                      <p:cBhvr>
                                        <p:cTn id="49" dur="1000" fill="hold"/>
                                        <p:tgtEl>
                                          <p:spTgt spid="44045"/>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4404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44046"/>
                                        </p:tgtEl>
                                        <p:attrNameLst>
                                          <p:attrName>style.visibility</p:attrName>
                                        </p:attrNameLst>
                                      </p:cBhvr>
                                      <p:to>
                                        <p:strVal val="visible"/>
                                      </p:to>
                                    </p:set>
                                    <p:anim calcmode="lin" valueType="num">
                                      <p:cBhvr>
                                        <p:cTn id="55" dur="1000" fill="hold"/>
                                        <p:tgtEl>
                                          <p:spTgt spid="44046"/>
                                        </p:tgtEl>
                                        <p:attrNameLst>
                                          <p:attrName>ppt_w</p:attrName>
                                        </p:attrNameLst>
                                      </p:cBhvr>
                                      <p:tavLst>
                                        <p:tav tm="0">
                                          <p:val>
                                            <p:fltVal val="0"/>
                                          </p:val>
                                        </p:tav>
                                        <p:tav tm="100000">
                                          <p:val>
                                            <p:strVal val="#ppt_w"/>
                                          </p:val>
                                        </p:tav>
                                      </p:tavLst>
                                    </p:anim>
                                    <p:anim calcmode="lin" valueType="num">
                                      <p:cBhvr>
                                        <p:cTn id="56" dur="1000" fill="hold"/>
                                        <p:tgtEl>
                                          <p:spTgt spid="44046"/>
                                        </p:tgtEl>
                                        <p:attrNameLst>
                                          <p:attrName>ppt_h</p:attrName>
                                        </p:attrNameLst>
                                      </p:cBhvr>
                                      <p:tavLst>
                                        <p:tav tm="0">
                                          <p:val>
                                            <p:fltVal val="0"/>
                                          </p:val>
                                        </p:tav>
                                        <p:tav tm="100000">
                                          <p:val>
                                            <p:strVal val="#ppt_h"/>
                                          </p:val>
                                        </p:tav>
                                      </p:tavLst>
                                    </p:anim>
                                    <p:anim calcmode="lin" valueType="num">
                                      <p:cBhvr>
                                        <p:cTn id="57" dur="1000" fill="hold"/>
                                        <p:tgtEl>
                                          <p:spTgt spid="44046"/>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4404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0" grpId="0"/>
      <p:bldP spid="44041" grpId="0"/>
      <p:bldP spid="44042" grpId="0"/>
      <p:bldP spid="44043" grpId="0"/>
      <p:bldP spid="44044" grpId="0"/>
      <p:bldP spid="44045" grpId="0" animBg="1"/>
      <p:bldP spid="44046" grpId="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46533" name="Group 101"/>
          <p:cNvGraphicFramePr>
            <a:graphicFrameLocks noGrp="1"/>
          </p:cNvGraphicFramePr>
          <p:nvPr/>
        </p:nvGraphicFramePr>
        <p:xfrm>
          <a:off x="0" y="333375"/>
          <a:ext cx="9036050" cy="6372227"/>
        </p:xfrm>
        <a:graphic>
          <a:graphicData uri="http://schemas.openxmlformats.org/drawingml/2006/table">
            <a:tbl>
              <a:tblPr/>
              <a:tblGrid>
                <a:gridCol w="1330325"/>
                <a:gridCol w="1152525"/>
                <a:gridCol w="1152525"/>
                <a:gridCol w="863600"/>
                <a:gridCol w="792163"/>
                <a:gridCol w="1152525"/>
                <a:gridCol w="1439862"/>
                <a:gridCol w="1152525"/>
              </a:tblGrid>
              <a:tr h="962025">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5400" b="0" i="0" u="none" strike="noStrike" cap="none" normalizeH="0" baseline="0" dirty="0" smtClean="0">
                          <a:ln>
                            <a:noFill/>
                          </a:ln>
                          <a:solidFill>
                            <a:schemeClr val="bg1"/>
                          </a:solidFill>
                          <a:effectLst/>
                          <a:latin typeface="Arial" charset="0"/>
                        </a:rPr>
                        <a:t>DOĞRU-YANLIŞ ANALİZİ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1">
                      <a:blip r:embed="rId3"/>
                      <a:srcRect/>
                      <a:stretch>
                        <a:fillRect/>
                      </a:stretch>
                    </a:blip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763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DERSLER</a:t>
                      </a:r>
                      <a:endParaRPr kumimoji="0" lang="tr-TR"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DOĞRU</a:t>
                      </a:r>
                      <a:endParaRPr kumimoji="0" lang="tr-TR"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YANLIŞ</a:t>
                      </a:r>
                      <a:endParaRPr kumimoji="0" lang="tr-TR"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BOŞ</a:t>
                      </a:r>
                      <a:endParaRPr kumimoji="0" lang="tr-TR"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NET</a:t>
                      </a:r>
                      <a:endParaRPr kumimoji="0" lang="tr-TR"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YANLIŞ YAPILAN VE BOŞ BIRAKILAN SORULARIN KONU BAŞLIKLARI </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hMerge="1">
                  <a:txBody>
                    <a:bodyPr/>
                    <a:lstStyle/>
                    <a:p>
                      <a:endParaRPr lang="tr-TR"/>
                    </a:p>
                  </a:txBody>
                  <a:tcPr/>
                </a:tc>
              </a:tr>
              <a:tr h="67468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Bilgi Eksikliği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rPr>
                        <a:t>Dikkat Eksikliği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Hatalı Okuma</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550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Türkçe </a:t>
                      </a:r>
                      <a:endParaRPr kumimoji="0" lang="tr-TR" sz="2400" b="1"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550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Mat </a:t>
                      </a:r>
                      <a:endParaRPr kumimoji="0" lang="tr-TR" sz="2400" b="1"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552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Fen</a:t>
                      </a:r>
                      <a:endParaRPr kumimoji="0" lang="tr-TR" sz="2400" b="1"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550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Sosyal</a:t>
                      </a:r>
                      <a:endParaRPr kumimoji="0" lang="tr-TR" sz="2400" b="1"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1654175">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12. Mat Köklü İfade sorusu Bilgi Eksikliği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25. Fen sorusu Dikkat eksikliği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3. Türkçe sorusu Hatalı Okuma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22. Sosyal sorusu Bilgi Eksikliği </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FF0000"/>
                          </a:solidFill>
                          <a:effectLst/>
                          <a:latin typeface="Times New Roman" pitchFamily="18" charset="0"/>
                          <a:cs typeface="Times New Roman" pitchFamily="18" charset="0"/>
                        </a:rPr>
                        <a:t>Bu konularla ilgili tekrar yapıp, en az </a:t>
                      </a:r>
                      <a:r>
                        <a:rPr kumimoji="0" lang="tr-TR" sz="3600" b="1" i="0" u="none" strike="noStrike" cap="none" normalizeH="0" baseline="0" dirty="0" smtClean="0">
                          <a:ln>
                            <a:noFill/>
                          </a:ln>
                          <a:solidFill>
                            <a:srgbClr val="FF0000"/>
                          </a:solidFill>
                          <a:effectLst/>
                          <a:latin typeface="Times New Roman" pitchFamily="18" charset="0"/>
                          <a:cs typeface="Times New Roman" pitchFamily="18" charset="0"/>
                        </a:rPr>
                        <a:t>10 </a:t>
                      </a:r>
                      <a:r>
                        <a:rPr kumimoji="0" lang="tr-TR" sz="2400" b="1" i="0" u="none" strike="noStrike" cap="none" normalizeH="0" baseline="0" dirty="0" smtClean="0">
                          <a:ln>
                            <a:noFill/>
                          </a:ln>
                          <a:solidFill>
                            <a:srgbClr val="FF0000"/>
                          </a:solidFill>
                          <a:effectLst/>
                          <a:latin typeface="Times New Roman" pitchFamily="18" charset="0"/>
                          <a:cs typeface="Times New Roman" pitchFamily="18" charset="0"/>
                        </a:rPr>
                        <a:t>soru çözünüz.</a:t>
                      </a:r>
                      <a:endParaRPr kumimoji="0" lang="tr-TR" sz="2400" b="1" i="0" u="none" strike="noStrike" cap="none" normalizeH="0" baseline="0" dirty="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hMerge="1">
                  <a:txBody>
                    <a:bodyPr/>
                    <a:lstStyle/>
                    <a:p>
                      <a:endParaRPr lang="tr-TR"/>
                    </a:p>
                  </a:txBody>
                  <a:tcPr/>
                </a:tc>
              </a:tr>
            </a:tbl>
          </a:graphicData>
        </a:graphic>
      </p:graphicFrame>
    </p:spTree>
  </p:cSld>
  <p:clrMapOvr>
    <a:masterClrMapping/>
  </p:clrMapOvr>
  <p:transition>
    <p:comb/>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4" name="Rectangle 8"/>
          <p:cNvSpPr>
            <a:spLocks noChangeArrowheads="1"/>
          </p:cNvSpPr>
          <p:nvPr/>
        </p:nvSpPr>
        <p:spPr bwMode="auto">
          <a:xfrm>
            <a:off x="1000100" y="714356"/>
            <a:ext cx="6207148" cy="646331"/>
          </a:xfrm>
          <a:prstGeom prst="rect">
            <a:avLst/>
          </a:prstGeom>
          <a:noFill/>
          <a:ln w="9525">
            <a:noFill/>
            <a:miter lim="800000"/>
            <a:headEnd/>
            <a:tailEnd/>
          </a:ln>
        </p:spPr>
        <p:txBody>
          <a:bodyPr wrap="none" anchor="ctr">
            <a:spAutoFit/>
          </a:bodyPr>
          <a:lstStyle/>
          <a:p>
            <a:pPr algn="just"/>
            <a:r>
              <a:rPr lang="tr-TR" sz="3600" b="1" dirty="0">
                <a:solidFill>
                  <a:srgbClr val="D60093"/>
                </a:solidFill>
                <a:latin typeface="Comic Sans MS" pitchFamily="66" charset="0"/>
              </a:rPr>
              <a:t>Beşinci adım : </a:t>
            </a:r>
            <a:r>
              <a:rPr lang="tr-TR" sz="3600" b="1" dirty="0">
                <a:solidFill>
                  <a:schemeClr val="tx2"/>
                </a:solidFill>
                <a:latin typeface="Comic Sans MS" pitchFamily="66" charset="0"/>
              </a:rPr>
              <a:t>DÜZELTME</a:t>
            </a:r>
            <a:r>
              <a:rPr lang="tr-TR" sz="3600" dirty="0">
                <a:solidFill>
                  <a:srgbClr val="D60093"/>
                </a:solidFill>
                <a:latin typeface="Comic Sans MS" pitchFamily="66" charset="0"/>
              </a:rPr>
              <a:t> </a:t>
            </a:r>
          </a:p>
        </p:txBody>
      </p:sp>
      <p:sp>
        <p:nvSpPr>
          <p:cNvPr id="45065" name="Rectangle 9"/>
          <p:cNvSpPr>
            <a:spLocks noChangeArrowheads="1"/>
          </p:cNvSpPr>
          <p:nvPr/>
        </p:nvSpPr>
        <p:spPr bwMode="auto">
          <a:xfrm>
            <a:off x="571472" y="2967038"/>
            <a:ext cx="8072494" cy="1066800"/>
          </a:xfrm>
          <a:prstGeom prst="rect">
            <a:avLst/>
          </a:prstGeom>
          <a:noFill/>
          <a:ln w="9525">
            <a:noFill/>
            <a:miter lim="800000"/>
            <a:headEnd/>
            <a:tailEnd/>
          </a:ln>
        </p:spPr>
        <p:txBody>
          <a:bodyPr wrap="square" anchor="ctr">
            <a:spAutoFit/>
          </a:bodyPr>
          <a:lstStyle/>
          <a:p>
            <a:pPr algn="just"/>
            <a:r>
              <a:rPr lang="tr-TR" sz="3200" b="1" dirty="0">
                <a:solidFill>
                  <a:schemeClr val="tx2"/>
                </a:solidFill>
                <a:latin typeface="Comic Sans MS" pitchFamily="66" charset="0"/>
              </a:rPr>
              <a:t>Unutmayın ki; öğrenme nefes almak gibidir,  kendiniz yapmak zorundasınız.</a:t>
            </a:r>
          </a:p>
        </p:txBody>
      </p:sp>
      <p:sp>
        <p:nvSpPr>
          <p:cNvPr id="33798" name="Rectangle 2473"/>
          <p:cNvSpPr>
            <a:spLocks noChangeArrowheads="1"/>
          </p:cNvSpPr>
          <p:nvPr/>
        </p:nvSpPr>
        <p:spPr bwMode="auto">
          <a:xfrm>
            <a:off x="0" y="1371600"/>
            <a:ext cx="7589838" cy="0"/>
          </a:xfrm>
          <a:prstGeom prst="rect">
            <a:avLst/>
          </a:prstGeom>
          <a:solidFill>
            <a:srgbClr val="CCCCCC"/>
          </a:solidFill>
          <a:ln w="9525">
            <a:noFill/>
            <a:miter lim="800000"/>
            <a:headEnd/>
            <a:tailEnd/>
          </a:ln>
        </p:spPr>
        <p:txBody>
          <a:bodyPr wrap="none" anchor="ctr">
            <a:spAutoFit/>
          </a:bodyPr>
          <a:lstStyle/>
          <a:p>
            <a:endParaRPr lang="tr-TR"/>
          </a:p>
        </p:txBody>
      </p:sp>
      <p:sp>
        <p:nvSpPr>
          <p:cNvPr id="33799" name="Rectangle 3000"/>
          <p:cNvSpPr>
            <a:spLocks noChangeArrowheads="1"/>
          </p:cNvSpPr>
          <p:nvPr/>
        </p:nvSpPr>
        <p:spPr bwMode="auto">
          <a:xfrm>
            <a:off x="0" y="5486400"/>
            <a:ext cx="9144000" cy="0"/>
          </a:xfrm>
          <a:prstGeom prst="rect">
            <a:avLst/>
          </a:prstGeom>
          <a:noFill/>
          <a:ln w="9525">
            <a:noFill/>
            <a:miter lim="800000"/>
            <a:headEnd/>
            <a:tailEnd/>
          </a:ln>
        </p:spPr>
        <p:txBody>
          <a:bodyPr wrap="none" anchor="ctr">
            <a:spAutoFit/>
          </a:bodyPr>
          <a:lstStyle/>
          <a:p>
            <a:endParaRPr lang="tr-TR"/>
          </a:p>
        </p:txBody>
      </p:sp>
      <p:sp>
        <p:nvSpPr>
          <p:cNvPr id="33800" name="Rectangle 4153"/>
          <p:cNvSpPr>
            <a:spLocks noChangeArrowheads="1"/>
          </p:cNvSpPr>
          <p:nvPr/>
        </p:nvSpPr>
        <p:spPr bwMode="auto">
          <a:xfrm>
            <a:off x="958850" y="449263"/>
            <a:ext cx="5313363" cy="0"/>
          </a:xfrm>
          <a:prstGeom prst="rect">
            <a:avLst/>
          </a:prstGeom>
          <a:solidFill>
            <a:srgbClr val="CCCCCC"/>
          </a:solidFill>
          <a:ln w="9525">
            <a:noFill/>
            <a:miter lim="800000"/>
            <a:headEnd/>
            <a:tailEnd/>
          </a:ln>
        </p:spPr>
        <p:txBody>
          <a:bodyPr wrap="none" anchor="ctr">
            <a:spAutoFit/>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5064"/>
                                        </p:tgtEl>
                                        <p:attrNameLst>
                                          <p:attrName>style.visibility</p:attrName>
                                        </p:attrNameLst>
                                      </p:cBhvr>
                                      <p:to>
                                        <p:strVal val="visible"/>
                                      </p:to>
                                    </p:set>
                                    <p:animEffect transition="in" filter="fade">
                                      <p:cBhvr>
                                        <p:cTn id="7" dur="2000"/>
                                        <p:tgtEl>
                                          <p:spTgt spid="45064"/>
                                        </p:tgtEl>
                                      </p:cBhvr>
                                    </p:animEffect>
                                    <p:anim calcmode="lin" valueType="num">
                                      <p:cBhvr>
                                        <p:cTn id="8" dur="2000" fill="hold"/>
                                        <p:tgtEl>
                                          <p:spTgt spid="45064"/>
                                        </p:tgtEl>
                                        <p:attrNameLst>
                                          <p:attrName>style.rotation</p:attrName>
                                        </p:attrNameLst>
                                      </p:cBhvr>
                                      <p:tavLst>
                                        <p:tav tm="0">
                                          <p:val>
                                            <p:fltVal val="720"/>
                                          </p:val>
                                        </p:tav>
                                        <p:tav tm="100000">
                                          <p:val>
                                            <p:fltVal val="0"/>
                                          </p:val>
                                        </p:tav>
                                      </p:tavLst>
                                    </p:anim>
                                    <p:anim calcmode="lin" valueType="num">
                                      <p:cBhvr>
                                        <p:cTn id="9" dur="2000" fill="hold"/>
                                        <p:tgtEl>
                                          <p:spTgt spid="45064"/>
                                        </p:tgtEl>
                                        <p:attrNameLst>
                                          <p:attrName>ppt_h</p:attrName>
                                        </p:attrNameLst>
                                      </p:cBhvr>
                                      <p:tavLst>
                                        <p:tav tm="0">
                                          <p:val>
                                            <p:fltVal val="0"/>
                                          </p:val>
                                        </p:tav>
                                        <p:tav tm="100000">
                                          <p:val>
                                            <p:strVal val="#ppt_h"/>
                                          </p:val>
                                        </p:tav>
                                      </p:tavLst>
                                    </p:anim>
                                    <p:anim calcmode="lin" valueType="num">
                                      <p:cBhvr>
                                        <p:cTn id="10" dur="2000" fill="hold"/>
                                        <p:tgtEl>
                                          <p:spTgt spid="4506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5065"/>
                                        </p:tgtEl>
                                        <p:attrNameLst>
                                          <p:attrName>style.visibility</p:attrName>
                                        </p:attrNameLst>
                                      </p:cBhvr>
                                      <p:to>
                                        <p:strVal val="visible"/>
                                      </p:to>
                                    </p:set>
                                    <p:anim calcmode="lin" valueType="num">
                                      <p:cBhvr>
                                        <p:cTn id="15" dur="1000" fill="hold"/>
                                        <p:tgtEl>
                                          <p:spTgt spid="45065"/>
                                        </p:tgtEl>
                                        <p:attrNameLst>
                                          <p:attrName>ppt_w</p:attrName>
                                        </p:attrNameLst>
                                      </p:cBhvr>
                                      <p:tavLst>
                                        <p:tav tm="0">
                                          <p:val>
                                            <p:fltVal val="0"/>
                                          </p:val>
                                        </p:tav>
                                        <p:tav tm="100000">
                                          <p:val>
                                            <p:strVal val="#ppt_w"/>
                                          </p:val>
                                        </p:tav>
                                      </p:tavLst>
                                    </p:anim>
                                    <p:anim calcmode="lin" valueType="num">
                                      <p:cBhvr>
                                        <p:cTn id="16" dur="1000" fill="hold"/>
                                        <p:tgtEl>
                                          <p:spTgt spid="45065"/>
                                        </p:tgtEl>
                                        <p:attrNameLst>
                                          <p:attrName>ppt_h</p:attrName>
                                        </p:attrNameLst>
                                      </p:cBhvr>
                                      <p:tavLst>
                                        <p:tav tm="0">
                                          <p:val>
                                            <p:fltVal val="0"/>
                                          </p:val>
                                        </p:tav>
                                        <p:tav tm="100000">
                                          <p:val>
                                            <p:strVal val="#ppt_h"/>
                                          </p:val>
                                        </p:tav>
                                      </p:tavLst>
                                    </p:anim>
                                    <p:anim calcmode="lin" valueType="num">
                                      <p:cBhvr>
                                        <p:cTn id="17" dur="1000" fill="hold"/>
                                        <p:tgtEl>
                                          <p:spTgt spid="4506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506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4" grpId="0"/>
      <p:bldP spid="4506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Grp="1" noChangeAspect="1" noChangeArrowheads="1"/>
          </p:cNvPicPr>
          <p:nvPr>
            <p:ph sz="half" idx="1"/>
          </p:nvPr>
        </p:nvPicPr>
        <p:blipFill>
          <a:blip r:embed="rId3" cstate="print"/>
          <a:srcRect/>
          <a:stretch>
            <a:fillRect/>
          </a:stretch>
        </p:blipFill>
        <p:spPr>
          <a:xfrm>
            <a:off x="0" y="1196975"/>
            <a:ext cx="9144000" cy="4392613"/>
          </a:xfrm>
          <a:noFill/>
        </p:spPr>
      </p:pic>
    </p:spTree>
  </p:cSld>
  <p:clrMapOvr>
    <a:masterClrMapping/>
  </p:clrMapOvr>
  <p:transition advClick="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pPr algn="ctr" eaLnBrk="1" hangingPunct="1"/>
            <a:r>
              <a:rPr lang="tr-TR" sz="3200" b="1" i="1" dirty="0" smtClean="0"/>
              <a:t>SINAVA GİRMEDEN ÖNCE</a:t>
            </a:r>
          </a:p>
        </p:txBody>
      </p:sp>
      <p:sp>
        <p:nvSpPr>
          <p:cNvPr id="33795" name="Rectangle 3"/>
          <p:cNvSpPr>
            <a:spLocks noGrp="1" noChangeArrowheads="1"/>
          </p:cNvSpPr>
          <p:nvPr>
            <p:ph sz="quarter" idx="1"/>
          </p:nvPr>
        </p:nvSpPr>
        <p:spPr/>
        <p:txBody>
          <a:bodyPr/>
          <a:lstStyle/>
          <a:p>
            <a:pPr eaLnBrk="1" hangingPunct="1"/>
            <a:endParaRPr lang="tr-TR" dirty="0" smtClean="0"/>
          </a:p>
          <a:p>
            <a:pPr eaLnBrk="1" hangingPunct="1"/>
            <a:endParaRPr lang="tr-TR" dirty="0" smtClean="0"/>
          </a:p>
          <a:p>
            <a:pPr algn="ctr" eaLnBrk="1" hangingPunct="1">
              <a:buNone/>
            </a:pPr>
            <a:r>
              <a:rPr lang="tr-TR" sz="3200" dirty="0" smtClean="0"/>
              <a:t>Kendinize güvenin ve başaracağınızdan emin olun.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tr-TR" sz="3600" b="1" dirty="0" smtClean="0"/>
              <a:t>TEST ÇÖZERKEN BAŞARILI OLMAK İÇİN </a:t>
            </a:r>
          </a:p>
        </p:txBody>
      </p:sp>
      <p:sp>
        <p:nvSpPr>
          <p:cNvPr id="10243" name="Rectangle 3"/>
          <p:cNvSpPr>
            <a:spLocks noGrp="1" noChangeArrowheads="1"/>
          </p:cNvSpPr>
          <p:nvPr>
            <p:ph sz="quarter" idx="1"/>
          </p:nvPr>
        </p:nvSpPr>
        <p:spPr>
          <a:xfrm>
            <a:off x="457200" y="1600200"/>
            <a:ext cx="7645400" cy="4138613"/>
          </a:xfrm>
        </p:spPr>
        <p:txBody>
          <a:bodyPr/>
          <a:lstStyle/>
          <a:p>
            <a:pPr marL="609600" indent="-609600" eaLnBrk="1" hangingPunct="1">
              <a:buFont typeface="Wingdings" pitchFamily="2" charset="2"/>
              <a:buNone/>
            </a:pPr>
            <a:r>
              <a:rPr lang="tr-TR" sz="2800" dirty="0" smtClean="0"/>
              <a:t>   	Test çözerken başarılı olmak için şu 4 unsura dikkat etmek gerekir</a:t>
            </a:r>
          </a:p>
          <a:p>
            <a:pPr marL="609600" indent="-609600" eaLnBrk="1" hangingPunct="1">
              <a:buFontTx/>
              <a:buAutoNum type="arabicParenR"/>
            </a:pPr>
            <a:r>
              <a:rPr lang="tr-TR" sz="2800" dirty="0" smtClean="0"/>
              <a:t>Soruyu okurken dikkat edilecek unsurlar</a:t>
            </a:r>
          </a:p>
          <a:p>
            <a:pPr marL="609600" indent="-609600" eaLnBrk="1" hangingPunct="1">
              <a:buFontTx/>
              <a:buAutoNum type="arabicParenR"/>
            </a:pPr>
            <a:r>
              <a:rPr lang="tr-TR" sz="2800" dirty="0" smtClean="0"/>
              <a:t>Kodlama yaparken dikkat edilecek unsurlar</a:t>
            </a:r>
          </a:p>
          <a:p>
            <a:pPr marL="609600" indent="-609600" eaLnBrk="1" hangingPunct="1">
              <a:buFontTx/>
              <a:buAutoNum type="arabicParenR"/>
            </a:pPr>
            <a:r>
              <a:rPr lang="tr-TR" sz="2800" dirty="0" smtClean="0"/>
              <a:t>Zaman konusunda dikkat edilecek unsurlar</a:t>
            </a:r>
          </a:p>
          <a:p>
            <a:pPr marL="609600" indent="-609600" eaLnBrk="1" hangingPunct="1">
              <a:buFontTx/>
              <a:buAutoNum type="arabicParenR"/>
            </a:pPr>
            <a:r>
              <a:rPr lang="tr-TR" sz="2800" dirty="0" smtClean="0"/>
              <a:t>Test tekniği</a:t>
            </a:r>
          </a:p>
          <a:p>
            <a:pPr marL="609600" indent="-609600" eaLnBrk="1" hangingPunct="1"/>
            <a:endParaRPr lang="tr-TR" sz="2800" dirty="0" smtClean="0"/>
          </a:p>
        </p:txBody>
      </p:sp>
      <p:pic>
        <p:nvPicPr>
          <p:cNvPr id="10244" name="Picture 6" descr="testt">
            <a:hlinkClick r:id="rId2"/>
          </p:cNvPr>
          <p:cNvPicPr>
            <a:picLocks noChangeAspect="1" noChangeArrowheads="1"/>
          </p:cNvPicPr>
          <p:nvPr/>
        </p:nvPicPr>
        <p:blipFill>
          <a:blip r:embed="rId3" cstate="print"/>
          <a:srcRect/>
          <a:stretch>
            <a:fillRect/>
          </a:stretch>
        </p:blipFill>
        <p:spPr bwMode="auto">
          <a:xfrm>
            <a:off x="6300788" y="4797425"/>
            <a:ext cx="2663825" cy="1870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sz="quarter" idx="1"/>
          </p:nvPr>
        </p:nvSpPr>
        <p:spPr/>
        <p:txBody>
          <a:bodyPr/>
          <a:lstStyle/>
          <a:p>
            <a:pPr algn="ctr" eaLnBrk="1" hangingPunct="1">
              <a:buNone/>
            </a:pPr>
            <a:r>
              <a:rPr lang="tr-TR" sz="4400" b="1" i="1" dirty="0" smtClean="0"/>
              <a:t>YGS-LYS SINAVLARINDA</a:t>
            </a:r>
          </a:p>
          <a:p>
            <a:pPr algn="ctr" eaLnBrk="1" hangingPunct="1">
              <a:buNone/>
            </a:pPr>
            <a:r>
              <a:rPr lang="tr-TR" sz="4400" b="1" i="1" dirty="0" smtClean="0"/>
              <a:t> ŞİMDİDEN SİZLERE </a:t>
            </a:r>
          </a:p>
          <a:p>
            <a:pPr algn="ctr" eaLnBrk="1" hangingPunct="1">
              <a:buFont typeface="Wingdings" pitchFamily="2" charset="2"/>
              <a:buNone/>
            </a:pPr>
            <a:r>
              <a:rPr lang="tr-TR" sz="4400" b="1" i="1" dirty="0" smtClean="0"/>
              <a:t>BAŞARILAR DİLİYORUM.</a:t>
            </a:r>
          </a:p>
          <a:p>
            <a:pPr eaLnBrk="1" hangingPunct="1"/>
            <a:endParaRPr lang="tr-TR" sz="4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sz="3400" b="1" dirty="0" smtClean="0"/>
              <a:t>SORUYU OKURKEN DİKKAT EDİLECEK UNSURLAR</a:t>
            </a:r>
          </a:p>
        </p:txBody>
      </p:sp>
      <p:sp>
        <p:nvSpPr>
          <p:cNvPr id="11267" name="Rectangle 3"/>
          <p:cNvSpPr>
            <a:spLocks noGrp="1" noChangeArrowheads="1"/>
          </p:cNvSpPr>
          <p:nvPr>
            <p:ph sz="quarter" idx="1"/>
          </p:nvPr>
        </p:nvSpPr>
        <p:spPr/>
        <p:txBody>
          <a:bodyPr/>
          <a:lstStyle/>
          <a:p>
            <a:pPr eaLnBrk="1" hangingPunct="1"/>
            <a:endParaRPr lang="tr-TR" dirty="0" smtClean="0"/>
          </a:p>
          <a:p>
            <a:pPr eaLnBrk="1" hangingPunct="1"/>
            <a:r>
              <a:rPr lang="tr-TR" dirty="0" smtClean="0"/>
              <a:t>Soruları okumaya başlamadan önce testin bölümlerine göz atmalıyız. Böylelikle testin içerdiği sorular hakkında bilgimiz olur. Teste daha dikkatli yaklaşmamızı sağlar. Dikkatimizi artırır.</a:t>
            </a:r>
          </a:p>
        </p:txBody>
      </p:sp>
      <p:pic>
        <p:nvPicPr>
          <p:cNvPr id="11268" name="Picture 5" descr="test1cw6">
            <a:hlinkClick r:id="rId2"/>
          </p:cNvPr>
          <p:cNvPicPr>
            <a:picLocks noChangeAspect="1" noChangeArrowheads="1"/>
          </p:cNvPicPr>
          <p:nvPr/>
        </p:nvPicPr>
        <p:blipFill>
          <a:blip r:embed="rId3" cstate="print"/>
          <a:srcRect/>
          <a:stretch>
            <a:fillRect/>
          </a:stretch>
        </p:blipFill>
        <p:spPr bwMode="auto">
          <a:xfrm>
            <a:off x="2843213" y="4941888"/>
            <a:ext cx="3024187"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sz="quarter" idx="1"/>
          </p:nvPr>
        </p:nvSpPr>
        <p:spPr>
          <a:xfrm>
            <a:off x="395288" y="549275"/>
            <a:ext cx="8218487" cy="5594369"/>
          </a:xfrm>
        </p:spPr>
        <p:txBody>
          <a:bodyPr/>
          <a:lstStyle/>
          <a:p>
            <a:pPr>
              <a:buClr>
                <a:schemeClr val="hlink"/>
              </a:buClr>
            </a:pPr>
            <a:r>
              <a:rPr lang="tr-TR" sz="2800" dirty="0" smtClean="0"/>
              <a:t>Her sorunun kendine has bir mantığı vardır. Test  çözerken kendi mantığımızla değil, sorunun mantığına göre hareket etmeliyiz.</a:t>
            </a:r>
          </a:p>
          <a:p>
            <a:pPr eaLnBrk="1" hangingPunct="1">
              <a:buClr>
                <a:schemeClr val="hlink"/>
              </a:buClr>
              <a:buFontTx/>
              <a:buChar char="•"/>
            </a:pPr>
            <a:endParaRPr lang="tr-TR" sz="2800" dirty="0" smtClean="0"/>
          </a:p>
          <a:p>
            <a:pPr eaLnBrk="1" hangingPunct="1"/>
            <a:r>
              <a:rPr lang="tr-TR" sz="2800" dirty="0" smtClean="0"/>
              <a:t>Soru kökünün iyi okunup anlaşılması, daha sonra cevabın düşünülmesi gerekir. Soru kökü anlaşılmadan cevabı düşünmeye çalışmak hızı düşürür. Zaman kazanmak için soruyu okumadan cevap şıklarına koşmak bizi yanıltır.</a:t>
            </a:r>
          </a:p>
          <a:p>
            <a:pPr eaLnBrk="1" hangingPunct="1">
              <a:buClr>
                <a:schemeClr val="hlink"/>
              </a:buClr>
              <a:buFont typeface="Wingdings" pitchFamily="2" charset="2"/>
              <a:buChar char="Ø"/>
            </a:pPr>
            <a:endParaRPr lang="tr-TR" sz="2800" dirty="0" smtClean="0"/>
          </a:p>
          <a:p>
            <a:pPr eaLnBrk="1" hangingPunct="1">
              <a:buClr>
                <a:schemeClr val="hlink"/>
              </a:buClr>
              <a:buFont typeface="Wingdings" pitchFamily="2" charset="2"/>
              <a:buChar char="Ø"/>
            </a:pPr>
            <a:endParaRPr lang="tr-TR" sz="2800" b="1" dirty="0" smtClean="0"/>
          </a:p>
          <a:p>
            <a:pPr eaLnBrk="1" hangingPunct="1"/>
            <a:endParaRPr lang="tr-TR" sz="2800" dirty="0" smtClean="0"/>
          </a:p>
          <a:p>
            <a:pPr eaLnBrk="1" hangingPunct="1">
              <a:buClr>
                <a:schemeClr val="hlink"/>
              </a:buClr>
              <a:buFont typeface="Wingdings" pitchFamily="2" charset="2"/>
              <a:buChar char="Ø"/>
            </a:pPr>
            <a:endParaRPr lang="tr-TR" sz="28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sz="quarter" idx="1"/>
          </p:nvPr>
        </p:nvSpPr>
        <p:spPr>
          <a:xfrm>
            <a:off x="395288" y="1071546"/>
            <a:ext cx="8229600" cy="4146567"/>
          </a:xfrm>
        </p:spPr>
        <p:txBody>
          <a:bodyPr/>
          <a:lstStyle/>
          <a:p>
            <a:pPr eaLnBrk="1" hangingPunct="1">
              <a:lnSpc>
                <a:spcPct val="90000"/>
              </a:lnSpc>
            </a:pPr>
            <a:r>
              <a:rPr lang="tr-TR" sz="2800" dirty="0" smtClean="0"/>
              <a:t>Soruda bizden ne isteniyorsa onu düşünmeliyiz, ne eksik ne de fazla düşünmeliyiz.</a:t>
            </a:r>
          </a:p>
          <a:p>
            <a:pPr eaLnBrk="1" hangingPunct="1">
              <a:lnSpc>
                <a:spcPct val="90000"/>
              </a:lnSpc>
            </a:pPr>
            <a:endParaRPr lang="tr-TR" sz="2800" dirty="0" smtClean="0"/>
          </a:p>
          <a:p>
            <a:pPr eaLnBrk="1" hangingPunct="1">
              <a:lnSpc>
                <a:spcPct val="90000"/>
              </a:lnSpc>
            </a:pPr>
            <a:r>
              <a:rPr lang="tr-TR" sz="2800" dirty="0" smtClean="0"/>
              <a:t>Sorulara önyargılı yaklaşmamalıyız. "Bu soru zor yapamam, bu soru kolay cevap x şıkkı" gibi zaman kazanmaya yönelik aceleci davranışlar, kazanmak yerine kaybettirir.</a:t>
            </a:r>
          </a:p>
          <a:p>
            <a:pPr eaLnBrk="1" hangingPunct="1">
              <a:lnSpc>
                <a:spcPct val="90000"/>
              </a:lnSpc>
              <a:buFont typeface="Wingdings" pitchFamily="2" charset="2"/>
              <a:buNone/>
            </a:pPr>
            <a:endParaRPr lang="tr-TR" dirty="0" smtClean="0"/>
          </a:p>
          <a:p>
            <a:pPr eaLnBrk="1" hangingPunct="1">
              <a:lnSpc>
                <a:spcPct val="90000"/>
              </a:lnSpc>
            </a:pPr>
            <a:endParaRPr lang="tr-T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sz="quarter" idx="1"/>
          </p:nvPr>
        </p:nvSpPr>
        <p:spPr>
          <a:xfrm>
            <a:off x="395288" y="836613"/>
            <a:ext cx="8229600" cy="4525962"/>
          </a:xfrm>
        </p:spPr>
        <p:txBody>
          <a:bodyPr/>
          <a:lstStyle/>
          <a:p>
            <a:pPr eaLnBrk="1" hangingPunct="1">
              <a:lnSpc>
                <a:spcPct val="90000"/>
              </a:lnSpc>
            </a:pPr>
            <a:r>
              <a:rPr lang="tr-TR" sz="2800" b="1" dirty="0" smtClean="0"/>
              <a:t>Turlu Soru Çözme Yöntemi;</a:t>
            </a:r>
            <a:r>
              <a:rPr lang="tr-TR" sz="2800" dirty="0" smtClean="0"/>
              <a:t> testteki her soruyu incelememize yardımcı olur. Cevaplandırılmayan soruları soru kitapçığında bir işaret veya simge ile işaretlemek o soruların ikinci turda daha kolay bulunmasını sağlar.</a:t>
            </a:r>
          </a:p>
          <a:p>
            <a:pPr eaLnBrk="1" hangingPunct="1">
              <a:lnSpc>
                <a:spcPct val="90000"/>
              </a:lnSpc>
            </a:pPr>
            <a:endParaRPr lang="tr-TR" sz="2800" dirty="0" smtClean="0"/>
          </a:p>
          <a:p>
            <a:pPr eaLnBrk="1" hangingPunct="1">
              <a:lnSpc>
                <a:spcPct val="90000"/>
              </a:lnSpc>
            </a:pPr>
            <a:r>
              <a:rPr lang="tr-TR" sz="2800" dirty="0" smtClean="0"/>
              <a:t>Hatalı okuma alışkanlıkları da önemli sorunlar yaşamamıza neden olabilir. Olumsuz bir ifadeyi olumlu olarak okumak soruyu veya cevabı hatalı düşünmemize sebebiyet verebilir.</a:t>
            </a:r>
          </a:p>
          <a:p>
            <a:pPr eaLnBrk="1" hangingPunct="1">
              <a:lnSpc>
                <a:spcPct val="90000"/>
              </a:lnSpc>
            </a:pPr>
            <a:endParaRPr lang="tr-TR" sz="2800" dirty="0" smtClean="0"/>
          </a:p>
          <a:p>
            <a:pPr eaLnBrk="1" hangingPunct="1">
              <a:lnSpc>
                <a:spcPct val="90000"/>
              </a:lnSpc>
            </a:pPr>
            <a:endParaRPr lang="tr-TR"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60</TotalTime>
  <Words>2016</Words>
  <Application>Microsoft Office PowerPoint</Application>
  <PresentationFormat>Ekran Gösterisi (4:3)</PresentationFormat>
  <Paragraphs>237</Paragraphs>
  <Slides>50</Slides>
  <Notes>24</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50</vt:i4>
      </vt:variant>
    </vt:vector>
  </HeadingPairs>
  <TitlesOfParts>
    <vt:vector size="53" baseType="lpstr">
      <vt:lpstr>Cumba</vt:lpstr>
      <vt:lpstr>ClipArt</vt:lpstr>
      <vt:lpstr>Bit Eşlem Resmi</vt:lpstr>
      <vt:lpstr>Slayt 1</vt:lpstr>
      <vt:lpstr>Sevgili Öğrenciler;</vt:lpstr>
      <vt:lpstr>Slayt 3</vt:lpstr>
      <vt:lpstr>TEST ÇÖZMEDE 3 TEMEL UNSUR</vt:lpstr>
      <vt:lpstr>TEST ÇÖZERKEN BAŞARILI OLMAK İÇİN </vt:lpstr>
      <vt:lpstr>SORUYU OKURKEN DİKKAT EDİLECEK UNSURLAR</vt:lpstr>
      <vt:lpstr>Slayt 7</vt:lpstr>
      <vt:lpstr>Slayt 8</vt:lpstr>
      <vt:lpstr>Slayt 9</vt:lpstr>
      <vt:lpstr>Slayt 10</vt:lpstr>
      <vt:lpstr>Slayt 11</vt:lpstr>
      <vt:lpstr>Slayt 12</vt:lpstr>
      <vt:lpstr>Slayt 13</vt:lpstr>
      <vt:lpstr>Slayt 14</vt:lpstr>
      <vt:lpstr>Slayt 15</vt:lpstr>
      <vt:lpstr>Slayt 16</vt:lpstr>
      <vt:lpstr>KODLAMADA DİKKAT EDİLECEK UNSURLAR</vt:lpstr>
      <vt:lpstr>Slayt 18</vt:lpstr>
      <vt:lpstr>Slayt 19</vt:lpstr>
      <vt:lpstr>Slayt 20</vt:lpstr>
      <vt:lpstr>Slayt 21</vt:lpstr>
      <vt:lpstr>Slayt 22</vt:lpstr>
      <vt:lpstr>Slayt 23</vt:lpstr>
      <vt:lpstr>Slayt 24</vt:lpstr>
      <vt:lpstr>Slayt 25</vt:lpstr>
      <vt:lpstr>ZAMAN KONUSUNDA DİKKAT EDİLECEK OLANLAR</vt:lpstr>
      <vt:lpstr>Slayt 27</vt:lpstr>
      <vt:lpstr>Slayt 28</vt:lpstr>
      <vt:lpstr>Slayt 29</vt:lpstr>
      <vt:lpstr>TEST TEKNİĞİ</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SINAVA GİRMEDEN ÖNCE</vt:lpstr>
      <vt:lpstr>Slayt 50</vt:lpstr>
    </vt:vector>
  </TitlesOfParts>
  <Company>DW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DW</dc:creator>
  <cp:lastModifiedBy>Emre</cp:lastModifiedBy>
  <cp:revision>9</cp:revision>
  <dcterms:created xsi:type="dcterms:W3CDTF">2001-12-31T22:22:33Z</dcterms:created>
  <dcterms:modified xsi:type="dcterms:W3CDTF">2016-12-28T14:12:08Z</dcterms:modified>
</cp:coreProperties>
</file>